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4" r:id="rId20"/>
    <p:sldId id="285" r:id="rId21"/>
    <p:sldId id="286" r:id="rId22"/>
    <p:sldId id="287" r:id="rId23"/>
    <p:sldId id="288" r:id="rId24"/>
    <p:sldId id="289" r:id="rId25"/>
    <p:sldId id="290" r:id="rId26"/>
    <p:sldId id="291" r:id="rId27"/>
    <p:sldId id="292" r:id="rId28"/>
    <p:sldId id="293" r:id="rId29"/>
    <p:sldId id="296"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9" r:id="rId44"/>
    <p:sldId id="294" r:id="rId45"/>
    <p:sldId id="313" r:id="rId46"/>
    <p:sldId id="314" r:id="rId47"/>
    <p:sldId id="315" r:id="rId48"/>
    <p:sldId id="316" r:id="rId49"/>
    <p:sldId id="317" r:id="rId50"/>
    <p:sldId id="318" r:id="rId51"/>
    <p:sldId id="295" r:id="rId52"/>
    <p:sldId id="297" r:id="rId53"/>
    <p:sldId id="298" r:id="rId54"/>
    <p:sldId id="299" r:id="rId55"/>
    <p:sldId id="25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7DBB79-91E2-4500-BAB3-8DE3AAC2340A}" type="datetimeFigureOut">
              <a:rPr lang="en-IN" smtClean="0"/>
              <a:t>10-12-2015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D21F1-C158-4DDB-BD80-3C4DE98659E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0F1B318-F7FB-4CA6-B99B-2FFDEE49B6F6}" type="datetimeFigureOut">
              <a:rPr lang="en-IN" smtClean="0"/>
              <a:t>10-12-2015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F1B318-F7FB-4CA6-B99B-2FFDEE49B6F6}" type="datetimeFigureOut">
              <a:rPr lang="en-IN" smtClean="0"/>
              <a:t>10-12-2015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F1B318-F7FB-4CA6-B99B-2FFDEE49B6F6}" type="datetimeFigureOut">
              <a:rPr lang="en-IN" smtClean="0"/>
              <a:t>10-12-2015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0F1B318-F7FB-4CA6-B99B-2FFDEE49B6F6}" type="datetimeFigureOut">
              <a:rPr lang="en-IN" smtClean="0"/>
              <a:t>10-12-2015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F1B318-F7FB-4CA6-B99B-2FFDEE49B6F6}" type="datetimeFigureOut">
              <a:rPr lang="en-IN" smtClean="0"/>
              <a:t>10-12-2015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0F1B318-F7FB-4CA6-B99B-2FFDEE49B6F6}" type="datetimeFigureOut">
              <a:rPr lang="en-IN" smtClean="0"/>
              <a:t>10-12-2015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0F1B318-F7FB-4CA6-B99B-2FFDEE49B6F6}" type="datetimeFigureOut">
              <a:rPr lang="en-IN" smtClean="0"/>
              <a:t>10-12-2015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0F1B318-F7FB-4CA6-B99B-2FFDEE49B6F6}" type="datetimeFigureOut">
              <a:rPr lang="en-IN" smtClean="0"/>
              <a:t>10-12-2015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F1B318-F7FB-4CA6-B99B-2FFDEE49B6F6}" type="datetimeFigureOut">
              <a:rPr lang="en-IN" smtClean="0"/>
              <a:t>10-12-2015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F1B318-F7FB-4CA6-B99B-2FFDEE49B6F6}" type="datetimeFigureOut">
              <a:rPr lang="en-IN" smtClean="0"/>
              <a:t>10-12-2015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F1B318-F7FB-4CA6-B99B-2FFDEE49B6F6}" type="datetimeFigureOut">
              <a:rPr lang="en-IN" smtClean="0"/>
              <a:t>10-12-2015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F50933-8FDB-4FD0-B4D0-C4BBE0DA536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1B318-F7FB-4CA6-B99B-2FFDEE49B6F6}" type="datetimeFigureOut">
              <a:rPr lang="en-IN" smtClean="0"/>
              <a:t>10-12-2015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50933-8FDB-4FD0-B4D0-C4BBE0DA5360}"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CB9B8-32C0-46E8-909A-778EC5EBBB7F}" type="datetimeFigureOut">
              <a:rPr lang="en-IN" smtClean="0">
                <a:solidFill>
                  <a:prstClr val="black">
                    <a:tint val="75000"/>
                  </a:prstClr>
                </a:solidFill>
              </a:rPr>
              <a:pPr/>
              <a:t>10-12-2015</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601336-EFBB-4816-8215-775ACA2662D0}" type="slidenum">
              <a:rPr lang="en-IN" smtClean="0">
                <a:solidFill>
                  <a:prstClr val="black">
                    <a:tint val="75000"/>
                  </a:prstClr>
                </a:solidFill>
              </a:rPr>
              <a:pPr/>
              <a:t>‹#›</a:t>
            </a:fld>
            <a:endParaRPr lang="en-IN">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6767"/>
            <a:ext cx="7772400" cy="1470025"/>
          </a:xfrm>
        </p:spPr>
        <p:txBody>
          <a:bodyPr/>
          <a:lstStyle/>
          <a:p>
            <a:r>
              <a:rPr lang="en-US" b="1" dirty="0">
                <a:ln>
                  <a:gradFill>
                    <a:gsLst>
                      <a:gs pos="0">
                        <a:srgbClr val="000000"/>
                      </a:gs>
                      <a:gs pos="39999">
                        <a:srgbClr val="0A128C"/>
                      </a:gs>
                      <a:gs pos="70000">
                        <a:srgbClr val="181CC7"/>
                      </a:gs>
                      <a:gs pos="88000">
                        <a:srgbClr val="7005D4"/>
                      </a:gs>
                      <a:gs pos="100000">
                        <a:srgbClr val="8C3D91"/>
                      </a:gs>
                    </a:gsLst>
                    <a:lin ang="5400000" scaled="0"/>
                  </a:gradFill>
                </a:ln>
                <a:gradFill>
                  <a:gsLst>
                    <a:gs pos="0">
                      <a:srgbClr val="000000"/>
                    </a:gs>
                    <a:gs pos="20000">
                      <a:srgbClr val="000040"/>
                    </a:gs>
                    <a:gs pos="50000">
                      <a:srgbClr val="400040"/>
                    </a:gs>
                    <a:gs pos="75000">
                      <a:srgbClr val="8F0040"/>
                    </a:gs>
                    <a:gs pos="89999">
                      <a:srgbClr val="F27300"/>
                    </a:gs>
                    <a:gs pos="100000">
                      <a:srgbClr val="FFBF00"/>
                    </a:gs>
                  </a:gsLst>
                  <a:lin ang="5400000" scaled="0"/>
                </a:gradFill>
              </a:rPr>
              <a:t>Project based Learning – Internet of Things</a:t>
            </a:r>
            <a:endParaRPr lang="en-IN" b="1" dirty="0">
              <a:ln>
                <a:gradFill>
                  <a:gsLst>
                    <a:gs pos="0">
                      <a:srgbClr val="000000"/>
                    </a:gs>
                    <a:gs pos="39999">
                      <a:srgbClr val="0A128C"/>
                    </a:gs>
                    <a:gs pos="70000">
                      <a:srgbClr val="181CC7"/>
                    </a:gs>
                    <a:gs pos="88000">
                      <a:srgbClr val="7005D4"/>
                    </a:gs>
                    <a:gs pos="100000">
                      <a:srgbClr val="8C3D91"/>
                    </a:gs>
                  </a:gsLst>
                  <a:lin ang="5400000" scaled="0"/>
                </a:gradFill>
              </a:ln>
              <a:gradFill>
                <a:gsLst>
                  <a:gs pos="0">
                    <a:srgbClr val="000000"/>
                  </a:gs>
                  <a:gs pos="20000">
                    <a:srgbClr val="000040"/>
                  </a:gs>
                  <a:gs pos="50000">
                    <a:srgbClr val="400040"/>
                  </a:gs>
                  <a:gs pos="75000">
                    <a:srgbClr val="8F0040"/>
                  </a:gs>
                  <a:gs pos="89999">
                    <a:srgbClr val="F27300"/>
                  </a:gs>
                  <a:gs pos="100000">
                    <a:srgbClr val="FFBF00"/>
                  </a:gs>
                </a:gsLst>
                <a:lin ang="5400000" scaled="0"/>
              </a:gradFill>
            </a:endParaRPr>
          </a:p>
        </p:txBody>
      </p:sp>
      <p:graphicFrame>
        <p:nvGraphicFramePr>
          <p:cNvPr id="4" name="Table 3"/>
          <p:cNvGraphicFramePr>
            <a:graphicFrameLocks noGrp="1"/>
          </p:cNvGraphicFramePr>
          <p:nvPr/>
        </p:nvGraphicFramePr>
        <p:xfrm>
          <a:off x="2940496" y="486916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IN" dirty="0" smtClean="0"/>
                        <a:t>SNO</a:t>
                      </a:r>
                      <a:endParaRPr lang="en-IN" dirty="0"/>
                    </a:p>
                  </a:txBody>
                  <a:tcPr/>
                </a:tc>
                <a:tc>
                  <a:txBody>
                    <a:bodyPr/>
                    <a:lstStyle/>
                    <a:p>
                      <a:pPr algn="ctr"/>
                      <a:r>
                        <a:rPr lang="en-IN" dirty="0" smtClean="0"/>
                        <a:t>NAME</a:t>
                      </a:r>
                      <a:endParaRPr lang="en-IN" dirty="0"/>
                    </a:p>
                  </a:txBody>
                  <a:tcPr/>
                </a:tc>
                <a:tc>
                  <a:txBody>
                    <a:bodyPr/>
                    <a:lstStyle/>
                    <a:p>
                      <a:pPr algn="ctr"/>
                      <a:r>
                        <a:rPr lang="en-IN" dirty="0" smtClean="0"/>
                        <a:t>USN</a:t>
                      </a:r>
                      <a:endParaRPr lang="en-IN" dirty="0"/>
                    </a:p>
                  </a:txBody>
                  <a:tcPr/>
                </a:tc>
              </a:tr>
              <a:tr h="370840">
                <a:tc>
                  <a:txBody>
                    <a:bodyPr/>
                    <a:lstStyle/>
                    <a:p>
                      <a:pPr algn="ctr"/>
                      <a:r>
                        <a:rPr lang="en-IN" dirty="0" smtClean="0"/>
                        <a:t>1</a:t>
                      </a:r>
                      <a:endParaRPr lang="en-IN" dirty="0"/>
                    </a:p>
                  </a:txBody>
                  <a:tcPr/>
                </a:tc>
                <a:tc>
                  <a:txBody>
                    <a:bodyPr/>
                    <a:lstStyle/>
                    <a:p>
                      <a:pPr algn="ctr"/>
                      <a:r>
                        <a:rPr lang="en-IN" dirty="0" smtClean="0"/>
                        <a:t>SPARSH GUPTA</a:t>
                      </a:r>
                      <a:endParaRPr lang="en-IN" dirty="0"/>
                    </a:p>
                  </a:txBody>
                  <a:tcPr/>
                </a:tc>
                <a:tc>
                  <a:txBody>
                    <a:bodyPr/>
                    <a:lstStyle/>
                    <a:p>
                      <a:pPr algn="ctr"/>
                      <a:r>
                        <a:rPr lang="en-IN" dirty="0" smtClean="0"/>
                        <a:t>1MS12CS110</a:t>
                      </a:r>
                      <a:endParaRPr lang="en-IN" dirty="0"/>
                    </a:p>
                  </a:txBody>
                  <a:tcPr/>
                </a:tc>
              </a:tr>
              <a:tr h="370840">
                <a:tc>
                  <a:txBody>
                    <a:bodyPr/>
                    <a:lstStyle/>
                    <a:p>
                      <a:pPr algn="ctr"/>
                      <a:r>
                        <a:rPr lang="en-IN" dirty="0" smtClean="0"/>
                        <a:t>2</a:t>
                      </a:r>
                      <a:endParaRPr lang="en-IN" dirty="0"/>
                    </a:p>
                  </a:txBody>
                  <a:tcPr/>
                </a:tc>
                <a:tc>
                  <a:txBody>
                    <a:bodyPr/>
                    <a:lstStyle/>
                    <a:p>
                      <a:pPr algn="ctr"/>
                      <a:r>
                        <a:rPr lang="en-IN" dirty="0" smtClean="0"/>
                        <a:t>VIKAS KUMAR</a:t>
                      </a:r>
                      <a:endParaRPr lang="en-IN" dirty="0"/>
                    </a:p>
                  </a:txBody>
                  <a:tcPr/>
                </a:tc>
                <a:tc>
                  <a:txBody>
                    <a:bodyPr/>
                    <a:lstStyle/>
                    <a:p>
                      <a:pPr algn="ctr"/>
                      <a:r>
                        <a:rPr lang="en-IN" dirty="0" smtClean="0"/>
                        <a:t>1MS12CS130</a:t>
                      </a:r>
                      <a:endParaRPr lang="en-IN" dirty="0"/>
                    </a:p>
                  </a:txBody>
                  <a:tcPr/>
                </a:tc>
              </a:tr>
              <a:tr h="370840">
                <a:tc>
                  <a:txBody>
                    <a:bodyPr/>
                    <a:lstStyle/>
                    <a:p>
                      <a:pPr algn="ctr"/>
                      <a:r>
                        <a:rPr lang="en-IN" dirty="0" smtClean="0"/>
                        <a:t>3</a:t>
                      </a:r>
                      <a:endParaRPr lang="en-IN" dirty="0"/>
                    </a:p>
                  </a:txBody>
                  <a:tcPr/>
                </a:tc>
                <a:tc>
                  <a:txBody>
                    <a:bodyPr/>
                    <a:lstStyle/>
                    <a:p>
                      <a:pPr algn="ctr"/>
                      <a:r>
                        <a:rPr lang="en-IN" dirty="0" smtClean="0"/>
                        <a:t>SANDEEP KUMAR</a:t>
                      </a:r>
                      <a:endParaRPr lang="en-IN" dirty="0"/>
                    </a:p>
                  </a:txBody>
                  <a:tcPr/>
                </a:tc>
                <a:tc>
                  <a:txBody>
                    <a:bodyPr/>
                    <a:lstStyle/>
                    <a:p>
                      <a:pPr algn="ctr"/>
                      <a:r>
                        <a:rPr lang="en-IN" dirty="0" smtClean="0"/>
                        <a:t>1MS12CS097</a:t>
                      </a:r>
                      <a:endParaRPr lang="en-IN" dirty="0"/>
                    </a:p>
                  </a:txBody>
                  <a:tcPr/>
                </a:tc>
              </a:tr>
              <a:tr h="370840">
                <a:tc>
                  <a:txBody>
                    <a:bodyPr/>
                    <a:lstStyle/>
                    <a:p>
                      <a:pPr algn="ctr"/>
                      <a:r>
                        <a:rPr lang="en-IN" dirty="0" smtClean="0"/>
                        <a:t>4</a:t>
                      </a:r>
                      <a:endParaRPr lang="en-IN" dirty="0"/>
                    </a:p>
                  </a:txBody>
                  <a:tcPr/>
                </a:tc>
                <a:tc>
                  <a:txBody>
                    <a:bodyPr/>
                    <a:lstStyle/>
                    <a:p>
                      <a:pPr algn="ctr"/>
                      <a:r>
                        <a:rPr lang="en-IN" dirty="0" smtClean="0"/>
                        <a:t>TUSHAR</a:t>
                      </a:r>
                      <a:endParaRPr lang="en-IN" dirty="0"/>
                    </a:p>
                  </a:txBody>
                  <a:tcPr/>
                </a:tc>
                <a:tc>
                  <a:txBody>
                    <a:bodyPr/>
                    <a:lstStyle/>
                    <a:p>
                      <a:pPr algn="ctr"/>
                      <a:r>
                        <a:rPr lang="en-IN" dirty="0" smtClean="0"/>
                        <a:t>1MS12CS122</a:t>
                      </a:r>
                      <a:endParaRPr lang="en-IN" dirty="0"/>
                    </a:p>
                  </a:txBody>
                  <a:tcPr/>
                </a:tc>
              </a:tr>
            </a:tbl>
          </a:graphicData>
        </a:graphic>
      </p:graphicFrame>
      <p:sp>
        <p:nvSpPr>
          <p:cNvPr id="5" name="Title 1"/>
          <p:cNvSpPr txBox="1">
            <a:spLocks/>
          </p:cNvSpPr>
          <p:nvPr/>
        </p:nvSpPr>
        <p:spPr>
          <a:xfrm>
            <a:off x="838200" y="2204864"/>
            <a:ext cx="7772400" cy="1470025"/>
          </a:xfrm>
          <a:prstGeom prst="rect">
            <a:avLst/>
          </a:prstGeom>
        </p:spPr>
        <p:txBody>
          <a:bodyPr vert="horz" lIns="91440" tIns="45720" rIns="91440" bIns="45720" rtlCol="0" anchor="ctr">
            <a:normAutofit/>
          </a:bodyPr>
          <a:lstStyle/>
          <a:p>
            <a:pPr algn="ctr">
              <a:spcBef>
                <a:spcPct val="0"/>
              </a:spcBef>
              <a:defRPr/>
            </a:pPr>
            <a:r>
              <a:rPr lang="en-US" sz="4400" b="1" u="sng" dirty="0">
                <a:gradFill>
                  <a:gsLst>
                    <a:gs pos="0">
                      <a:srgbClr val="000000"/>
                    </a:gs>
                    <a:gs pos="39999">
                      <a:srgbClr val="0A128C"/>
                    </a:gs>
                    <a:gs pos="70000">
                      <a:srgbClr val="181CC7"/>
                    </a:gs>
                    <a:gs pos="88000">
                      <a:srgbClr val="7005D4"/>
                    </a:gs>
                    <a:gs pos="100000">
                      <a:srgbClr val="8C3D91"/>
                    </a:gs>
                  </a:gsLst>
                  <a:lin ang="5400000" scaled="0"/>
                </a:gradFill>
              </a:rPr>
              <a:t>SMART FIRE FIGHTING</a:t>
            </a:r>
            <a:endParaRPr lang="en-IN" sz="4400" dirty="0">
              <a:gradFill>
                <a:gsLst>
                  <a:gs pos="0">
                    <a:srgbClr val="000000"/>
                  </a:gs>
                  <a:gs pos="39999">
                    <a:srgbClr val="0A128C"/>
                  </a:gs>
                  <a:gs pos="70000">
                    <a:srgbClr val="181CC7"/>
                  </a:gs>
                  <a:gs pos="88000">
                    <a:srgbClr val="7005D4"/>
                  </a:gs>
                  <a:gs pos="100000">
                    <a:srgbClr val="8C3D91"/>
                  </a:gs>
                </a:gsLst>
                <a:lin ang="5400000" scaled="0"/>
              </a:gra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SMOKE SENSOR – MQ2</a:t>
            </a:r>
            <a:endParaRPr lang="en-IN" dirty="0"/>
          </a:p>
        </p:txBody>
      </p:sp>
      <p:sp>
        <p:nvSpPr>
          <p:cNvPr id="3" name="Content Placeholder 2"/>
          <p:cNvSpPr>
            <a:spLocks noGrp="1"/>
          </p:cNvSpPr>
          <p:nvPr>
            <p:ph idx="1"/>
          </p:nvPr>
        </p:nvSpPr>
        <p:spPr>
          <a:xfrm>
            <a:off x="395536" y="1600200"/>
            <a:ext cx="4968552" cy="5069160"/>
          </a:xfrm>
        </p:spPr>
        <p:txBody>
          <a:bodyPr>
            <a:normAutofit fontScale="62500" lnSpcReduction="20000"/>
          </a:bodyPr>
          <a:lstStyle/>
          <a:p>
            <a:r>
              <a:rPr lang="en-IN" b="1" dirty="0" smtClean="0"/>
              <a:t>Hardware Overview</a:t>
            </a:r>
            <a:r>
              <a:rPr lang="en-IN" dirty="0" smtClean="0"/>
              <a:t> –</a:t>
            </a:r>
          </a:p>
          <a:p>
            <a:endParaRPr lang="en-IN" dirty="0" smtClean="0"/>
          </a:p>
          <a:p>
            <a:pPr lvl="1"/>
            <a:r>
              <a:rPr lang="en-IN" dirty="0" smtClean="0"/>
              <a:t>This is a Analog output sensor. This needs to be connected to any one Analog socket in Base Shield. The examples used in this tutorial makes uses of A0 analog pin. Connect this module to the A0 port of Base Shield.</a:t>
            </a:r>
          </a:p>
          <a:p>
            <a:pPr lvl="1">
              <a:buNone/>
            </a:pPr>
            <a:endParaRPr lang="en-IN" dirty="0" smtClean="0"/>
          </a:p>
          <a:p>
            <a:pPr lvl="1"/>
            <a:r>
              <a:rPr lang="en-IN" dirty="0" smtClean="0"/>
              <a:t>It is possible to connect the Grove module to Arduino directly by using jumper wires by using the connection as shown in the table:</a:t>
            </a:r>
          </a:p>
          <a:p>
            <a:pPr lvl="1"/>
            <a:endParaRPr lang="en-IN" dirty="0" smtClean="0"/>
          </a:p>
          <a:p>
            <a:pPr lvl="1"/>
            <a:r>
              <a:rPr lang="en-IN" dirty="0" smtClean="0"/>
              <a:t>The output voltage from the sensor increases when the concentration of gas increases. Sensitivity can be adjusted by varying the potentiometer.</a:t>
            </a:r>
          </a:p>
          <a:p>
            <a:pPr>
              <a:buNone/>
            </a:pPr>
            <a:r>
              <a:rPr lang="en-IN" dirty="0" smtClean="0"/>
              <a:t/>
            </a:r>
            <a:br>
              <a:rPr lang="en-IN" dirty="0" smtClean="0"/>
            </a:br>
            <a:endParaRPr lang="en-IN" dirty="0"/>
          </a:p>
        </p:txBody>
      </p:sp>
      <p:pic>
        <p:nvPicPr>
          <p:cNvPr id="5" name="Picture 4" descr="Sensors.png"/>
          <p:cNvPicPr>
            <a:picLocks noChangeAspect="1"/>
          </p:cNvPicPr>
          <p:nvPr/>
        </p:nvPicPr>
        <p:blipFill>
          <a:blip r:embed="rId2" cstate="print"/>
          <a:stretch>
            <a:fillRect/>
          </a:stretch>
        </p:blipFill>
        <p:spPr>
          <a:xfrm>
            <a:off x="5868144" y="2708920"/>
            <a:ext cx="2617119" cy="2232248"/>
          </a:xfrm>
          <a:prstGeom prst="rect">
            <a:avLst/>
          </a:prstGeom>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SMOKE SENSOR – MQ2</a:t>
            </a:r>
            <a:endParaRPr lang="en-IN" dirty="0"/>
          </a:p>
        </p:txBody>
      </p:sp>
      <p:pic>
        <p:nvPicPr>
          <p:cNvPr id="4" name="Content Placeholder 3" descr="Mq2.png"/>
          <p:cNvPicPr>
            <a:picLocks noGrp="1" noChangeAspect="1"/>
          </p:cNvPicPr>
          <p:nvPr>
            <p:ph idx="1"/>
          </p:nvPr>
        </p:nvPicPr>
        <p:blipFill>
          <a:blip r:embed="rId2" cstate="print"/>
          <a:stretch>
            <a:fillRect/>
          </a:stretch>
        </p:blipFill>
        <p:spPr>
          <a:xfrm>
            <a:off x="467544" y="1484784"/>
            <a:ext cx="8078328" cy="2476846"/>
          </a:xfrm>
        </p:spPr>
      </p:pic>
      <p:pic>
        <p:nvPicPr>
          <p:cNvPr id="5" name="Picture 4" descr="mq2 (1).png"/>
          <p:cNvPicPr>
            <a:picLocks noChangeAspect="1"/>
          </p:cNvPicPr>
          <p:nvPr/>
        </p:nvPicPr>
        <p:blipFill>
          <a:blip r:embed="rId3" cstate="print"/>
          <a:stretch>
            <a:fillRect/>
          </a:stretch>
        </p:blipFill>
        <p:spPr>
          <a:xfrm>
            <a:off x="467544" y="4293096"/>
            <a:ext cx="8059275" cy="2467320"/>
          </a:xfrm>
          <a:prstGeom prst="rect">
            <a:avLst/>
          </a:prstGeom>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SMOKE SENSOR – MQ2</a:t>
            </a:r>
            <a:endParaRPr lang="en-IN" dirty="0"/>
          </a:p>
        </p:txBody>
      </p:sp>
      <p:pic>
        <p:nvPicPr>
          <p:cNvPr id="4" name="Content Placeholder 3" descr="mq2 2.png"/>
          <p:cNvPicPr>
            <a:picLocks noGrp="1" noChangeAspect="1"/>
          </p:cNvPicPr>
          <p:nvPr>
            <p:ph idx="1"/>
          </p:nvPr>
        </p:nvPicPr>
        <p:blipFill>
          <a:blip r:embed="rId2" cstate="print"/>
          <a:stretch>
            <a:fillRect/>
          </a:stretch>
        </p:blipFill>
        <p:spPr>
          <a:xfrm>
            <a:off x="323528" y="2204864"/>
            <a:ext cx="8547054" cy="3384761"/>
          </a:xfr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SMOKE SENSOR – MQ2</a:t>
            </a:r>
            <a:endParaRPr lang="en-IN" dirty="0"/>
          </a:p>
        </p:txBody>
      </p:sp>
      <p:sp>
        <p:nvSpPr>
          <p:cNvPr id="3" name="Content Placeholder 2"/>
          <p:cNvSpPr>
            <a:spLocks noGrp="1"/>
          </p:cNvSpPr>
          <p:nvPr>
            <p:ph idx="1"/>
          </p:nvPr>
        </p:nvSpPr>
        <p:spPr>
          <a:xfrm>
            <a:off x="457200" y="1600201"/>
            <a:ext cx="5482952" cy="2260848"/>
          </a:xfrm>
        </p:spPr>
        <p:txBody>
          <a:bodyPr/>
          <a:lstStyle/>
          <a:p>
            <a:r>
              <a:rPr lang="en-IN" dirty="0" smtClean="0"/>
              <a:t>Features :  </a:t>
            </a:r>
          </a:p>
          <a:p>
            <a:pPr lvl="3"/>
            <a:r>
              <a:rPr lang="en-IN" dirty="0" smtClean="0"/>
              <a:t>Wide detecting scope </a:t>
            </a:r>
          </a:p>
          <a:p>
            <a:pPr lvl="3"/>
            <a:r>
              <a:rPr lang="en-IN" dirty="0" smtClean="0"/>
              <a:t>Fast response and High sensitivity </a:t>
            </a:r>
          </a:p>
          <a:p>
            <a:pPr lvl="3"/>
            <a:r>
              <a:rPr lang="en-IN" dirty="0" smtClean="0"/>
              <a:t>Stable and long life </a:t>
            </a:r>
          </a:p>
          <a:p>
            <a:pPr lvl="3"/>
            <a:r>
              <a:rPr lang="en-IN" dirty="0" smtClean="0"/>
              <a:t>Simple drive circuit </a:t>
            </a:r>
          </a:p>
          <a:p>
            <a:pPr lvl="3"/>
            <a:endParaRPr lang="en-IN" dirty="0" smtClean="0"/>
          </a:p>
          <a:p>
            <a:pPr lvl="3">
              <a:buNone/>
            </a:pPr>
            <a:endParaRPr lang="en-IN" dirty="0" smtClean="0"/>
          </a:p>
        </p:txBody>
      </p:sp>
      <p:sp>
        <p:nvSpPr>
          <p:cNvPr id="4" name="Content Placeholder 2"/>
          <p:cNvSpPr txBox="1">
            <a:spLocks/>
          </p:cNvSpPr>
          <p:nvPr/>
        </p:nvSpPr>
        <p:spPr>
          <a:xfrm>
            <a:off x="395536" y="4060229"/>
            <a:ext cx="8424936" cy="1745035"/>
          </a:xfrm>
          <a:prstGeom prst="rect">
            <a:avLst/>
          </a:prstGeom>
        </p:spPr>
        <p:txBody>
          <a:bodyPr vert="horz" lIns="91440" tIns="45720" rIns="91440" bIns="45720" rtlCol="0">
            <a:normAutofit/>
          </a:bodyPr>
          <a:lstStyle/>
          <a:p>
            <a:pPr marL="342900" indent="-342900">
              <a:spcBef>
                <a:spcPct val="20000"/>
              </a:spcBef>
              <a:buFont typeface="Arial" pitchFamily="34" charset="0"/>
              <a:buChar char="•"/>
              <a:defRPr/>
            </a:pPr>
            <a:r>
              <a:rPr lang="en-IN" sz="3200" dirty="0">
                <a:solidFill>
                  <a:prstClr val="black"/>
                </a:solidFill>
              </a:rPr>
              <a:t>Applications :  </a:t>
            </a:r>
          </a:p>
          <a:p>
            <a:pPr marL="1600200" lvl="3" indent="-228600">
              <a:spcBef>
                <a:spcPct val="20000"/>
              </a:spcBef>
              <a:buFont typeface="Arial" pitchFamily="34" charset="0"/>
              <a:buChar char="–"/>
            </a:pPr>
            <a:r>
              <a:rPr lang="en-IN" sz="2000" dirty="0">
                <a:solidFill>
                  <a:prstClr val="black"/>
                </a:solidFill>
              </a:rPr>
              <a:t>They are used in gas leakage detecting equipments in family and industry, are suitable for detecting of LPG, </a:t>
            </a:r>
            <a:r>
              <a:rPr lang="en-IN" sz="2000" dirty="0" err="1">
                <a:solidFill>
                  <a:prstClr val="black"/>
                </a:solidFill>
              </a:rPr>
              <a:t>i</a:t>
            </a:r>
            <a:r>
              <a:rPr lang="en-IN" sz="2000" dirty="0">
                <a:solidFill>
                  <a:prstClr val="black"/>
                </a:solidFill>
              </a:rPr>
              <a:t>-butane, propane, methane ,alcohol, Hydrogen, smoke. </a:t>
            </a:r>
          </a:p>
          <a:p>
            <a:pPr marL="1600200" lvl="3" indent="-228600">
              <a:spcBef>
                <a:spcPct val="20000"/>
              </a:spcBef>
              <a:buFont typeface="Arial" pitchFamily="34" charset="0"/>
              <a:buNone/>
              <a:defRPr/>
            </a:pPr>
            <a:endParaRPr lang="en-IN" sz="2000" dirty="0">
              <a:solidFill>
                <a:prstClr val="black"/>
              </a:solidFill>
            </a:endParaRPr>
          </a:p>
        </p:txBody>
      </p:sp>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TEMPERATURE SENSOR – DS18B20</a:t>
            </a:r>
            <a:endParaRPr lang="en-IN" dirty="0"/>
          </a:p>
        </p:txBody>
      </p:sp>
      <p:sp>
        <p:nvSpPr>
          <p:cNvPr id="3" name="Content Placeholder 2"/>
          <p:cNvSpPr>
            <a:spLocks noGrp="1"/>
          </p:cNvSpPr>
          <p:nvPr>
            <p:ph idx="1"/>
          </p:nvPr>
        </p:nvSpPr>
        <p:spPr/>
        <p:txBody>
          <a:bodyPr>
            <a:normAutofit fontScale="77500" lnSpcReduction="20000"/>
          </a:bodyPr>
          <a:lstStyle/>
          <a:p>
            <a:r>
              <a:rPr lang="en-IN" dirty="0" smtClean="0"/>
              <a:t>Hardware Overview –</a:t>
            </a:r>
          </a:p>
          <a:p>
            <a:pPr>
              <a:buNone/>
            </a:pPr>
            <a:endParaRPr lang="en-IN" dirty="0" smtClean="0"/>
          </a:p>
          <a:p>
            <a:pPr lvl="1"/>
            <a:r>
              <a:rPr lang="en-IN" dirty="0" smtClean="0"/>
              <a:t>The DS18B20 digital thermometer provides 9-bit to 12-bit Celsius temperature measurements and has an alarm function with non volatile user programmable upper and lower trigger points. </a:t>
            </a:r>
          </a:p>
          <a:p>
            <a:pPr lvl="1"/>
            <a:r>
              <a:rPr lang="en-IN" dirty="0" smtClean="0"/>
              <a:t>The DS18B20 communicates over a 1-Wire bus that by definition requires only one data line (and ground) for communication with a central microprocessor. </a:t>
            </a:r>
          </a:p>
          <a:p>
            <a:pPr lvl="1"/>
            <a:r>
              <a:rPr lang="en-IN" dirty="0" smtClean="0"/>
              <a:t>It has an operating temperature range of -55°C to +125°C and is accurate to ±0.5°C over the range of -10°C to +85°C.</a:t>
            </a:r>
          </a:p>
          <a:p>
            <a:pPr lvl="1"/>
            <a:r>
              <a:rPr lang="en-IN" dirty="0" smtClean="0"/>
              <a:t> In addition, the DS18B20 can derive power directly from the data line (“parasite power”), eliminating the need for an external power supply. </a:t>
            </a:r>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TEMPERATURE SENSOR – DS18B20</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Features :</a:t>
            </a:r>
          </a:p>
          <a:p>
            <a:pPr>
              <a:buNone/>
            </a:pPr>
            <a:endParaRPr lang="en-IN" dirty="0" smtClean="0"/>
          </a:p>
          <a:p>
            <a:pPr lvl="1"/>
            <a:r>
              <a:rPr lang="en-IN" dirty="0" smtClean="0"/>
              <a:t>Unique 1-Wire® Interface Requires Only One Port Pin for Communication</a:t>
            </a:r>
          </a:p>
          <a:p>
            <a:pPr lvl="1"/>
            <a:r>
              <a:rPr lang="en-IN" dirty="0" smtClean="0"/>
              <a:t>Each Device has a Unique 64-Bit Serial Code Stored in an On-Board ROM</a:t>
            </a:r>
          </a:p>
          <a:p>
            <a:pPr lvl="1"/>
            <a:r>
              <a:rPr lang="en-IN" dirty="0" smtClean="0"/>
              <a:t>Multi drop Capability Simplifies Distributed Temperature-Sensing Applications</a:t>
            </a:r>
          </a:p>
          <a:p>
            <a:pPr lvl="1"/>
            <a:r>
              <a:rPr lang="en-IN" dirty="0" smtClean="0"/>
              <a:t>Requires No External Components</a:t>
            </a:r>
          </a:p>
          <a:p>
            <a:pPr lvl="1"/>
            <a:r>
              <a:rPr lang="en-IN" dirty="0" smtClean="0"/>
              <a:t>Can Be Powered from Data Line; Power Supply Range is 3.0V to 5.5V</a:t>
            </a:r>
          </a:p>
          <a:p>
            <a:pPr lvl="1"/>
            <a:r>
              <a:rPr lang="en-IN" dirty="0" smtClean="0"/>
              <a:t>Measures Temperatures from -55°C to +125°C (-67°F to +257°F)</a:t>
            </a:r>
          </a:p>
          <a:p>
            <a:pPr lvl="1"/>
            <a:r>
              <a:rPr lang="en-IN" dirty="0" smtClean="0"/>
              <a:t> ±0.5°C Accuracy from -10°C to +85°C</a:t>
            </a:r>
          </a:p>
          <a:p>
            <a:pPr lvl="1"/>
            <a:r>
              <a:rPr lang="en-IN" dirty="0" smtClean="0"/>
              <a:t>Thermometer Resolution is User Selectable from 9 to 12 Bits</a:t>
            </a:r>
          </a:p>
          <a:p>
            <a:pPr lvl="1"/>
            <a:r>
              <a:rPr lang="en-IN" dirty="0" smtClean="0"/>
              <a:t>Converts Temperature to 12-Bit Digital Word in 750ms (Max)</a:t>
            </a:r>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TEMPERATURE SENSOR – DS18B20</a:t>
            </a:r>
            <a:endParaRPr lang="en-IN" dirty="0"/>
          </a:p>
        </p:txBody>
      </p:sp>
      <p:pic>
        <p:nvPicPr>
          <p:cNvPr id="4" name="Content Placeholder 3" descr="2812.png"/>
          <p:cNvPicPr>
            <a:picLocks noGrp="1" noChangeAspect="1"/>
          </p:cNvPicPr>
          <p:nvPr>
            <p:ph idx="1"/>
          </p:nvPr>
        </p:nvPicPr>
        <p:blipFill>
          <a:blip r:embed="rId2" cstate="print"/>
          <a:stretch>
            <a:fillRect/>
          </a:stretch>
        </p:blipFill>
        <p:spPr>
          <a:xfrm>
            <a:off x="611560" y="1916832"/>
            <a:ext cx="8002587" cy="3494087"/>
          </a:xfrm>
        </p:spPr>
      </p:pic>
      <p:sp>
        <p:nvSpPr>
          <p:cNvPr id="5" name="TextBox 4"/>
          <p:cNvSpPr txBox="1"/>
          <p:nvPr/>
        </p:nvSpPr>
        <p:spPr>
          <a:xfrm>
            <a:off x="3203848" y="5733256"/>
            <a:ext cx="2592288" cy="369332"/>
          </a:xfrm>
          <a:prstGeom prst="rect">
            <a:avLst/>
          </a:prstGeom>
          <a:noFill/>
        </p:spPr>
        <p:txBody>
          <a:bodyPr wrap="square" rtlCol="0">
            <a:spAutoFit/>
          </a:bodyPr>
          <a:lstStyle/>
          <a:p>
            <a:pPr algn="ctr"/>
            <a:r>
              <a:rPr lang="en-IN" dirty="0">
                <a:solidFill>
                  <a:prstClr val="black"/>
                </a:solidFill>
              </a:rPr>
              <a:t>BLOCK DIAGRAM</a:t>
            </a:r>
            <a:endParaRPr lang="en-IN" dirty="0">
              <a:solidFill>
                <a:prstClr val="black"/>
              </a:solidFill>
            </a:endParaRPr>
          </a:p>
        </p:txBody>
      </p:sp>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TEMPERATURE SENSOR – DS18B20</a:t>
            </a:r>
            <a:endParaRPr lang="en-IN" dirty="0"/>
          </a:p>
        </p:txBody>
      </p:sp>
      <p:sp>
        <p:nvSpPr>
          <p:cNvPr id="3" name="Content Placeholder 2"/>
          <p:cNvSpPr>
            <a:spLocks noGrp="1"/>
          </p:cNvSpPr>
          <p:nvPr>
            <p:ph idx="1"/>
          </p:nvPr>
        </p:nvSpPr>
        <p:spPr>
          <a:xfrm>
            <a:off x="457200" y="1600200"/>
            <a:ext cx="8147248" cy="4525963"/>
          </a:xfrm>
        </p:spPr>
        <p:txBody>
          <a:bodyPr>
            <a:normAutofit fontScale="77500" lnSpcReduction="20000"/>
          </a:bodyPr>
          <a:lstStyle/>
          <a:p>
            <a:r>
              <a:rPr lang="en-IN" dirty="0" smtClean="0"/>
              <a:t>Applications : </a:t>
            </a:r>
          </a:p>
          <a:p>
            <a:pPr>
              <a:buNone/>
            </a:pPr>
            <a:endParaRPr lang="en-IN" dirty="0" smtClean="0"/>
          </a:p>
          <a:p>
            <a:pPr lvl="1"/>
            <a:r>
              <a:rPr lang="en-IN" dirty="0" smtClean="0"/>
              <a:t>Applications Include Thermostatic Controls, Industrial Systems, Consumer Products, Thermometers, or Any Thermally Sensitive System.</a:t>
            </a:r>
          </a:p>
          <a:p>
            <a:pPr lvl="2"/>
            <a:endParaRPr lang="en-IN" dirty="0" smtClean="0"/>
          </a:p>
          <a:p>
            <a:pPr lvl="2"/>
            <a:r>
              <a:rPr lang="en-IN" dirty="0" smtClean="0"/>
              <a:t>Agricultural Equipment</a:t>
            </a:r>
          </a:p>
          <a:p>
            <a:pPr lvl="2"/>
            <a:r>
              <a:rPr lang="en-IN" dirty="0" smtClean="0"/>
              <a:t>Audio Equipment</a:t>
            </a:r>
          </a:p>
          <a:p>
            <a:pPr lvl="2"/>
            <a:r>
              <a:rPr lang="en-IN" dirty="0" smtClean="0"/>
              <a:t>Climate Control</a:t>
            </a:r>
          </a:p>
          <a:p>
            <a:pPr lvl="2"/>
            <a:r>
              <a:rPr lang="en-IN" dirty="0" smtClean="0"/>
              <a:t>GPS Devices</a:t>
            </a:r>
          </a:p>
          <a:p>
            <a:pPr lvl="2"/>
            <a:r>
              <a:rPr lang="en-IN" dirty="0" smtClean="0"/>
              <a:t>Hard Disk Drive</a:t>
            </a:r>
          </a:p>
          <a:p>
            <a:pPr lvl="2"/>
            <a:r>
              <a:rPr lang="en-IN" dirty="0" smtClean="0"/>
              <a:t>Medical Equipment</a:t>
            </a:r>
          </a:p>
          <a:p>
            <a:pPr lvl="2"/>
            <a:r>
              <a:rPr lang="en-IN" dirty="0" smtClean="0"/>
              <a:t>Set-Top Boxes</a:t>
            </a:r>
          </a:p>
          <a:p>
            <a:pPr lvl="2"/>
            <a:r>
              <a:rPr lang="en-IN" dirty="0" smtClean="0"/>
              <a:t>Telecommunications</a:t>
            </a:r>
          </a:p>
          <a:p>
            <a:pPr lvl="1"/>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SRS</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A </a:t>
            </a:r>
            <a:r>
              <a:rPr lang="en-IN" b="1" dirty="0" smtClean="0"/>
              <a:t>software requirements specification</a:t>
            </a:r>
            <a:r>
              <a:rPr lang="en-IN" dirty="0" smtClean="0"/>
              <a:t> (SRS) is a description of a software system to be developed, laying out functional and non-functional requirements, and may include a set of use cases that describe interactions the users will have with the software.</a:t>
            </a:r>
          </a:p>
          <a:p>
            <a:pPr>
              <a:buNone/>
            </a:pPr>
            <a:endParaRPr lang="en-IN" dirty="0" smtClean="0"/>
          </a:p>
          <a:p>
            <a:r>
              <a:rPr lang="en-IN" dirty="0" smtClean="0"/>
              <a:t>Software requirements specification establishes the basis for an agreement between customers and contractors or suppliers (in market-driven projects, these roles may be played by the marketing and development divisions) on what the software product is to do as well as what it is not expected to do.</a:t>
            </a:r>
          </a:p>
          <a:p>
            <a:endParaRPr lang="en-IN" dirty="0" smtClean="0"/>
          </a:p>
          <a:p>
            <a:r>
              <a:rPr lang="en-IN" dirty="0" smtClean="0"/>
              <a:t> It should also provide a realistic basis for estimating product costs, risks, and schedules.</a:t>
            </a:r>
            <a:br>
              <a:rPr lang="en-IN" dirty="0" smtClean="0"/>
            </a:br>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SRS</a:t>
            </a:r>
            <a:endParaRPr lang="en-IN" dirty="0"/>
          </a:p>
        </p:txBody>
      </p:sp>
      <p:sp>
        <p:nvSpPr>
          <p:cNvPr id="3" name="Content Placeholder 2"/>
          <p:cNvSpPr>
            <a:spLocks noGrp="1"/>
          </p:cNvSpPr>
          <p:nvPr>
            <p:ph idx="1"/>
          </p:nvPr>
        </p:nvSpPr>
        <p:spPr>
          <a:xfrm>
            <a:off x="406400" y="1600200"/>
            <a:ext cx="8496300" cy="5257800"/>
          </a:xfrm>
        </p:spPr>
        <p:txBody>
          <a:bodyPr>
            <a:normAutofit fontScale="62500" lnSpcReduction="20000"/>
          </a:bodyPr>
          <a:lstStyle/>
          <a:p>
            <a:r>
              <a:rPr lang="en-IN" dirty="0" smtClean="0"/>
              <a:t>The organization of SRS is as follows:</a:t>
            </a:r>
          </a:p>
          <a:p>
            <a:endParaRPr lang="en-IN" dirty="0" smtClean="0"/>
          </a:p>
          <a:p>
            <a:pPr lvl="1"/>
            <a:r>
              <a:rPr lang="en-IN" dirty="0" smtClean="0"/>
              <a:t>1. Introduction</a:t>
            </a:r>
          </a:p>
          <a:p>
            <a:pPr lvl="2"/>
            <a:r>
              <a:rPr lang="en-IN" dirty="0" smtClean="0"/>
              <a:t>Purpose and Scope of Product - </a:t>
            </a:r>
            <a:r>
              <a:rPr lang="en-US" dirty="0" smtClean="0"/>
              <a:t>The scope of the project is to prepare a SMART system that will enhance the fire rescue team efficiency in controlling and rescuing people in fire.</a:t>
            </a:r>
            <a:endParaRPr lang="en-IN" dirty="0" smtClean="0"/>
          </a:p>
          <a:p>
            <a:pPr lvl="2"/>
            <a:r>
              <a:rPr lang="en-IN" dirty="0" smtClean="0"/>
              <a:t>Intended Audience  - </a:t>
            </a:r>
            <a:r>
              <a:rPr lang="en-US" dirty="0" smtClean="0"/>
              <a:t>This document is intended for all individuals participating in and/or supervising the SFFS project.</a:t>
            </a:r>
            <a:endParaRPr lang="en-IN" dirty="0" smtClean="0"/>
          </a:p>
          <a:p>
            <a:pPr lvl="2"/>
            <a:r>
              <a:rPr lang="en-IN" dirty="0" smtClean="0"/>
              <a:t>Definitions, Acronyms, and Abbreviations</a:t>
            </a:r>
          </a:p>
          <a:p>
            <a:pPr lvl="2"/>
            <a:r>
              <a:rPr lang="en-IN" dirty="0" smtClean="0"/>
              <a:t>References</a:t>
            </a:r>
          </a:p>
          <a:p>
            <a:pPr lvl="1"/>
            <a:endParaRPr lang="en-IN" dirty="0" smtClean="0"/>
          </a:p>
          <a:p>
            <a:pPr lvl="1"/>
            <a:r>
              <a:rPr lang="en-IN" dirty="0" smtClean="0"/>
              <a:t>2. Overall Description</a:t>
            </a:r>
          </a:p>
          <a:p>
            <a:pPr lvl="2"/>
            <a:r>
              <a:rPr lang="en-IN" dirty="0" smtClean="0"/>
              <a:t>Product Perspective - </a:t>
            </a:r>
            <a:r>
              <a:rPr lang="en-US" dirty="0" smtClean="0"/>
              <a:t>While the mobile application or web application is the main focus of the project, there is also a server-side component which will be responsible for database and synchronization services using open source Cloud services such as Ubidots. </a:t>
            </a:r>
            <a:endParaRPr lang="en-IN" dirty="0" smtClean="0"/>
          </a:p>
          <a:p>
            <a:pPr lvl="2"/>
            <a:r>
              <a:rPr lang="en-IN" dirty="0" smtClean="0"/>
              <a:t>Product Features – The core features and additional features are included.</a:t>
            </a:r>
          </a:p>
          <a:p>
            <a:pPr lvl="2"/>
            <a:r>
              <a:rPr lang="en-IN" dirty="0" smtClean="0"/>
              <a:t>User Characteristics - </a:t>
            </a:r>
            <a:r>
              <a:rPr lang="en-US" dirty="0" smtClean="0"/>
              <a:t>The web site and cloud server needs to be accessible by an experienced and authorized individual. </a:t>
            </a:r>
            <a:endParaRPr lang="en-IN" dirty="0" smtClean="0"/>
          </a:p>
          <a:p>
            <a:pPr lvl="2"/>
            <a:r>
              <a:rPr lang="en-IN" dirty="0" smtClean="0"/>
              <a:t>Operating Environment  - </a:t>
            </a:r>
            <a:r>
              <a:rPr lang="en-US" dirty="0" smtClean="0"/>
              <a:t>The system being developed will be running under Raspbian embedded operating system. </a:t>
            </a:r>
            <a:endParaRPr lang="en-IN" dirty="0" smtClean="0"/>
          </a:p>
          <a:p>
            <a:pPr lvl="2"/>
            <a:r>
              <a:rPr lang="en-IN" dirty="0" smtClean="0"/>
              <a:t>General Constraints</a:t>
            </a:r>
          </a:p>
          <a:p>
            <a:pPr lvl="2"/>
            <a:r>
              <a:rPr lang="en-IN" dirty="0" smtClean="0"/>
              <a:t>Assumptions and Dependencies</a:t>
            </a:r>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0000"/>
            <a:lum/>
          </a:blip>
          <a:srcRect/>
          <a:stretch>
            <a:fillRect l="-20000" r="-2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gradFill>
                  <a:gsLst>
                    <a:gs pos="0">
                      <a:srgbClr val="000000"/>
                    </a:gs>
                    <a:gs pos="39999">
                      <a:srgbClr val="0A128C"/>
                    </a:gs>
                    <a:gs pos="70000">
                      <a:srgbClr val="181CC7"/>
                    </a:gs>
                    <a:gs pos="88000">
                      <a:srgbClr val="7005D4"/>
                    </a:gs>
                    <a:gs pos="100000">
                      <a:srgbClr val="8C3D91"/>
                    </a:gs>
                  </a:gsLst>
                  <a:lin ang="5400000" scaled="0"/>
                </a:gradFill>
              </a:rPr>
              <a:t>INDEX</a:t>
            </a:r>
            <a:endParaRPr lang="en-IN" b="1" dirty="0">
              <a:gradFill>
                <a:gsLst>
                  <a:gs pos="0">
                    <a:srgbClr val="000000"/>
                  </a:gs>
                  <a:gs pos="39999">
                    <a:srgbClr val="0A128C"/>
                  </a:gs>
                  <a:gs pos="70000">
                    <a:srgbClr val="181CC7"/>
                  </a:gs>
                  <a:gs pos="88000">
                    <a:srgbClr val="7005D4"/>
                  </a:gs>
                  <a:gs pos="100000">
                    <a:srgbClr val="8C3D91"/>
                  </a:gs>
                </a:gsLst>
                <a:lin ang="5400000" scaled="0"/>
              </a:gradFill>
            </a:endParaRPr>
          </a:p>
        </p:txBody>
      </p:sp>
      <p:sp>
        <p:nvSpPr>
          <p:cNvPr id="3" name="Content Placeholder 2"/>
          <p:cNvSpPr>
            <a:spLocks noGrp="1"/>
          </p:cNvSpPr>
          <p:nvPr>
            <p:ph idx="1"/>
          </p:nvPr>
        </p:nvSpPr>
        <p:spPr/>
        <p:txBody>
          <a:bodyPr>
            <a:normAutofit fontScale="92500" lnSpcReduction="20000"/>
          </a:bodyPr>
          <a:lstStyle/>
          <a:p>
            <a:pPr lvl="0">
              <a:buNone/>
            </a:pPr>
            <a:endPar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endParaRP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Project Goals </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Description about Sensors (IOT)</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Description </a:t>
            </a:r>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about the SRS</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Description about the Design Architecture with Class Diagram and Sequence Diagram</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Implementation details</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Results</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Conclusion and Future work</a:t>
            </a:r>
          </a:p>
          <a:p>
            <a:pPr lvl="0"/>
            <a:r>
              <a:rPr lang="en-IN" b="1" dirty="0" smtClean="0">
                <a:gradFill>
                  <a:gsLst>
                    <a:gs pos="0">
                      <a:srgbClr val="000000"/>
                    </a:gs>
                    <a:gs pos="20000">
                      <a:srgbClr val="000040"/>
                    </a:gs>
                    <a:gs pos="50000">
                      <a:srgbClr val="400040"/>
                    </a:gs>
                    <a:gs pos="75000">
                      <a:srgbClr val="8F0040"/>
                    </a:gs>
                    <a:gs pos="89999">
                      <a:srgbClr val="F27300"/>
                    </a:gs>
                    <a:gs pos="100000">
                      <a:srgbClr val="FFBF00"/>
                    </a:gs>
                  </a:gsLst>
                  <a:lin ang="5400000" scaled="0"/>
                </a:gradFill>
              </a:rPr>
              <a:t>Bibliography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SRS</a:t>
            </a:r>
            <a:endParaRPr lang="en-IN" dirty="0"/>
          </a:p>
        </p:txBody>
      </p:sp>
      <p:sp>
        <p:nvSpPr>
          <p:cNvPr id="3" name="Content Placeholder 2"/>
          <p:cNvSpPr>
            <a:spLocks noGrp="1"/>
          </p:cNvSpPr>
          <p:nvPr>
            <p:ph idx="1"/>
          </p:nvPr>
        </p:nvSpPr>
        <p:spPr>
          <a:xfrm>
            <a:off x="444500" y="1600200"/>
            <a:ext cx="8242300" cy="5105400"/>
          </a:xfrm>
        </p:spPr>
        <p:txBody>
          <a:bodyPr>
            <a:normAutofit fontScale="77500" lnSpcReduction="20000"/>
          </a:bodyPr>
          <a:lstStyle/>
          <a:p>
            <a:r>
              <a:rPr lang="en-IN" dirty="0" smtClean="0"/>
              <a:t>The organization of SRS is as follows:</a:t>
            </a:r>
          </a:p>
          <a:p>
            <a:endParaRPr lang="en-IN" dirty="0" smtClean="0"/>
          </a:p>
          <a:p>
            <a:pPr lvl="1">
              <a:buNone/>
            </a:pPr>
            <a:r>
              <a:rPr lang="en-IN" dirty="0" smtClean="0"/>
              <a:t>3. SPECIFIC Requirements</a:t>
            </a:r>
          </a:p>
          <a:p>
            <a:pPr lvl="1">
              <a:buNone/>
            </a:pPr>
            <a:endParaRPr lang="en-IN" dirty="0" smtClean="0"/>
          </a:p>
          <a:p>
            <a:pPr lvl="2"/>
            <a:r>
              <a:rPr lang="en-IN" dirty="0" smtClean="0"/>
              <a:t>External Interface requirements</a:t>
            </a:r>
          </a:p>
          <a:p>
            <a:pPr lvl="3"/>
            <a:r>
              <a:rPr lang="en-IN" dirty="0" smtClean="0"/>
              <a:t>User Interfaces - </a:t>
            </a:r>
            <a:r>
              <a:rPr lang="en-US" dirty="0" smtClean="0"/>
              <a:t>The user interface for the system will be a web page and a cloud service on the Internet.</a:t>
            </a:r>
            <a:endParaRPr lang="en-IN" dirty="0" smtClean="0"/>
          </a:p>
          <a:p>
            <a:pPr lvl="3"/>
            <a:r>
              <a:rPr lang="en-IN" dirty="0" smtClean="0"/>
              <a:t>Hardware Interfaces - Hardware requirements </a:t>
            </a:r>
          </a:p>
          <a:p>
            <a:pPr lvl="3"/>
            <a:r>
              <a:rPr lang="en-IN" dirty="0" smtClean="0"/>
              <a:t>Software Interfaces - </a:t>
            </a:r>
            <a:r>
              <a:rPr lang="en-US" dirty="0" smtClean="0"/>
              <a:t>The software interface includes Raspberry Pi 2 platform.</a:t>
            </a:r>
            <a:endParaRPr lang="en-IN" dirty="0" smtClean="0"/>
          </a:p>
          <a:p>
            <a:pPr lvl="3"/>
            <a:r>
              <a:rPr lang="en-IN" dirty="0" smtClean="0"/>
              <a:t>Communication Interfaces – It includes web interface and cloud server interface.</a:t>
            </a:r>
          </a:p>
          <a:p>
            <a:pPr lvl="3"/>
            <a:endParaRPr lang="en-IN" dirty="0" smtClean="0"/>
          </a:p>
          <a:p>
            <a:pPr lvl="2"/>
            <a:r>
              <a:rPr lang="en-IN" dirty="0" smtClean="0"/>
              <a:t>Functional requirements - The system has been divided into four modules -</a:t>
            </a:r>
          </a:p>
          <a:p>
            <a:pPr lvl="3"/>
            <a:r>
              <a:rPr lang="en-IN" dirty="0" smtClean="0"/>
              <a:t>Data owner module</a:t>
            </a:r>
          </a:p>
          <a:p>
            <a:pPr lvl="3"/>
            <a:r>
              <a:rPr lang="en-IN" dirty="0" smtClean="0"/>
              <a:t>Server module</a:t>
            </a:r>
          </a:p>
          <a:p>
            <a:pPr lvl="3"/>
            <a:r>
              <a:rPr lang="en-IN" dirty="0" smtClean="0"/>
              <a:t>Receiver module</a:t>
            </a:r>
          </a:p>
          <a:p>
            <a:pPr lvl="3"/>
            <a:r>
              <a:rPr lang="en-IN" dirty="0" smtClean="0"/>
              <a:t>Data Storage module</a:t>
            </a:r>
          </a:p>
          <a:p>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SRS</a:t>
            </a:r>
            <a:endParaRPr lang="en-IN" dirty="0"/>
          </a:p>
        </p:txBody>
      </p:sp>
      <p:sp>
        <p:nvSpPr>
          <p:cNvPr id="3" name="Content Placeholder 2"/>
          <p:cNvSpPr>
            <a:spLocks noGrp="1"/>
          </p:cNvSpPr>
          <p:nvPr>
            <p:ph idx="1"/>
          </p:nvPr>
        </p:nvSpPr>
        <p:spPr>
          <a:xfrm>
            <a:off x="457200" y="1600200"/>
            <a:ext cx="8229600" cy="5092700"/>
          </a:xfrm>
        </p:spPr>
        <p:txBody>
          <a:bodyPr>
            <a:normAutofit fontScale="85000" lnSpcReduction="10000"/>
          </a:bodyPr>
          <a:lstStyle/>
          <a:p>
            <a:r>
              <a:rPr lang="en-IN" dirty="0" smtClean="0"/>
              <a:t>The organization of SRS is as follows:</a:t>
            </a:r>
          </a:p>
          <a:p>
            <a:endParaRPr lang="en-IN" dirty="0" smtClean="0"/>
          </a:p>
          <a:p>
            <a:pPr lvl="1">
              <a:buNone/>
            </a:pPr>
            <a:r>
              <a:rPr lang="en-IN" dirty="0" smtClean="0"/>
              <a:t>3. SPECIFIC Requirements</a:t>
            </a:r>
          </a:p>
          <a:p>
            <a:pPr lvl="1"/>
            <a:endParaRPr lang="en-IN" dirty="0" smtClean="0"/>
          </a:p>
          <a:p>
            <a:pPr lvl="2"/>
            <a:r>
              <a:rPr lang="en-IN" dirty="0" smtClean="0"/>
              <a:t>Software system attributes</a:t>
            </a:r>
          </a:p>
          <a:p>
            <a:pPr lvl="3"/>
            <a:r>
              <a:rPr lang="en-IN" dirty="0" smtClean="0"/>
              <a:t>Reliability - The system is available all time and mainly the reliability of the system depends on the sensors and the board.</a:t>
            </a:r>
          </a:p>
          <a:p>
            <a:pPr lvl="3"/>
            <a:r>
              <a:rPr lang="en-IN" dirty="0" smtClean="0"/>
              <a:t>Availability - The system must be available for use and there has to be continuous monitoring of data.</a:t>
            </a:r>
          </a:p>
          <a:p>
            <a:pPr lvl="3"/>
            <a:r>
              <a:rPr lang="en-IN" dirty="0" smtClean="0"/>
              <a:t>Security - Security measures are written.</a:t>
            </a:r>
          </a:p>
          <a:p>
            <a:pPr lvl="3"/>
            <a:r>
              <a:rPr lang="en-IN" dirty="0" smtClean="0"/>
              <a:t>Portability - </a:t>
            </a:r>
            <a:r>
              <a:rPr lang="en-US" dirty="0" smtClean="0"/>
              <a:t>The system should be portable and must run on different platforms.</a:t>
            </a:r>
            <a:endParaRPr lang="en-IN" dirty="0" smtClean="0"/>
          </a:p>
          <a:p>
            <a:pPr lvl="3"/>
            <a:r>
              <a:rPr lang="en-IN" dirty="0" smtClean="0"/>
              <a:t>Maintenance - </a:t>
            </a:r>
            <a:r>
              <a:rPr lang="en-US" dirty="0" smtClean="0"/>
              <a:t>System is easily maintainable as it has fewer components and its design is not complicated. The system also provides capability to back-up the data.</a:t>
            </a:r>
            <a:endParaRPr lang="en-IN" dirty="0" smtClean="0"/>
          </a:p>
          <a:p>
            <a:pPr lvl="3"/>
            <a:r>
              <a:rPr lang="en-IN" dirty="0" smtClean="0"/>
              <a:t>Performance - Performance requirements of system are mentioned.</a:t>
            </a:r>
          </a:p>
          <a:p>
            <a:pPr lvl="1"/>
            <a:endParaRPr lang="en-IN" dirty="0" smtClean="0"/>
          </a:p>
          <a:p>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SRS</a:t>
            </a:r>
            <a:endParaRPr lang="en-IN" dirty="0"/>
          </a:p>
        </p:txBody>
      </p:sp>
      <p:sp>
        <p:nvSpPr>
          <p:cNvPr id="3" name="Content Placeholder 2"/>
          <p:cNvSpPr>
            <a:spLocks noGrp="1"/>
          </p:cNvSpPr>
          <p:nvPr>
            <p:ph idx="1"/>
          </p:nvPr>
        </p:nvSpPr>
        <p:spPr>
          <a:xfrm>
            <a:off x="469900" y="1600200"/>
            <a:ext cx="8216900" cy="5016500"/>
          </a:xfrm>
        </p:spPr>
        <p:txBody>
          <a:bodyPr>
            <a:normAutofit fontScale="62500" lnSpcReduction="20000"/>
          </a:bodyPr>
          <a:lstStyle/>
          <a:p>
            <a:r>
              <a:rPr lang="en-IN" dirty="0" smtClean="0"/>
              <a:t>The organization of SRS is as follows:</a:t>
            </a:r>
          </a:p>
          <a:p>
            <a:endParaRPr lang="en-IN" dirty="0" smtClean="0"/>
          </a:p>
          <a:p>
            <a:pPr lvl="1">
              <a:buNone/>
            </a:pPr>
            <a:r>
              <a:rPr lang="en-IN" dirty="0" smtClean="0"/>
              <a:t>4.  Performance Requirements – </a:t>
            </a:r>
          </a:p>
          <a:p>
            <a:pPr lvl="1">
              <a:buNone/>
            </a:pPr>
            <a:endParaRPr lang="en-IN" dirty="0" smtClean="0"/>
          </a:p>
          <a:p>
            <a:pPr lvl="1">
              <a:buNone/>
            </a:pPr>
            <a:r>
              <a:rPr lang="en-IN" dirty="0" smtClean="0"/>
              <a:t>	</a:t>
            </a:r>
            <a:r>
              <a:rPr lang="en-US" dirty="0" smtClean="0"/>
              <a:t>The performance of the system is determined by processor speed and the internet connection and hence performance varies based on these factors.</a:t>
            </a:r>
          </a:p>
          <a:p>
            <a:pPr lvl="3"/>
            <a:r>
              <a:rPr lang="en-US" b="1" dirty="0" smtClean="0"/>
              <a:t>Modem Connection</a:t>
            </a:r>
          </a:p>
          <a:p>
            <a:pPr lvl="3"/>
            <a:r>
              <a:rPr lang="en-US" b="1" dirty="0" smtClean="0"/>
              <a:t>Broadband Connection</a:t>
            </a:r>
          </a:p>
          <a:p>
            <a:pPr lvl="3"/>
            <a:r>
              <a:rPr lang="en-US" b="1" dirty="0" smtClean="0"/>
              <a:t>Number of users</a:t>
            </a:r>
          </a:p>
          <a:p>
            <a:pPr lvl="2">
              <a:buNone/>
            </a:pPr>
            <a:r>
              <a:rPr lang="en-US" dirty="0" smtClean="0"/>
              <a:t>The performance is also measured in terms of the output provided by application.</a:t>
            </a:r>
          </a:p>
          <a:p>
            <a:pPr lvl="2">
              <a:buNone/>
            </a:pPr>
            <a:endParaRPr lang="en-IN" dirty="0" smtClean="0"/>
          </a:p>
          <a:p>
            <a:pPr lvl="1">
              <a:buNone/>
            </a:pPr>
            <a:r>
              <a:rPr lang="en-IN" dirty="0" smtClean="0"/>
              <a:t>5.  Database Requirements</a:t>
            </a:r>
          </a:p>
          <a:p>
            <a:pPr lvl="2"/>
            <a:r>
              <a:rPr lang="en-IN" dirty="0" smtClean="0"/>
              <a:t>Database - </a:t>
            </a:r>
          </a:p>
          <a:p>
            <a:pPr lvl="1">
              <a:buNone/>
            </a:pPr>
            <a:r>
              <a:rPr lang="en-IN" dirty="0" smtClean="0"/>
              <a:t>		           The database here is Ubidots cloud server.	</a:t>
            </a:r>
          </a:p>
          <a:p>
            <a:pPr lvl="2"/>
            <a:r>
              <a:rPr lang="en-IN" dirty="0" smtClean="0"/>
              <a:t>Operating System</a:t>
            </a:r>
          </a:p>
          <a:p>
            <a:pPr lvl="1">
              <a:buNone/>
            </a:pPr>
            <a:r>
              <a:rPr lang="en-IN" dirty="0" smtClean="0"/>
              <a:t>		           The Development environment shall be Windows 7 and above. </a:t>
            </a:r>
          </a:p>
          <a:p>
            <a:pPr lvl="2"/>
            <a:r>
              <a:rPr lang="en-IN" dirty="0" smtClean="0"/>
              <a:t>Web-Based </a:t>
            </a:r>
          </a:p>
          <a:p>
            <a:pPr lvl="1">
              <a:buNone/>
            </a:pPr>
            <a:r>
              <a:rPr lang="en-IN" dirty="0" smtClean="0"/>
              <a:t>		           The system shall be a Web-based application.</a:t>
            </a:r>
          </a:p>
          <a:p>
            <a:pPr lvl="1"/>
            <a:endParaRPr lang="en-IN" dirty="0" smtClean="0"/>
          </a:p>
          <a:p>
            <a:pPr lvl="3"/>
            <a:endParaRPr lang="en-IN" dirty="0" smtClean="0"/>
          </a:p>
          <a:p>
            <a:pPr lvl="1"/>
            <a:endParaRPr lang="en-IN" dirty="0" smtClean="0"/>
          </a:p>
          <a:p>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SRS</a:t>
            </a:r>
            <a:endParaRPr lang="en-IN" dirty="0"/>
          </a:p>
        </p:txBody>
      </p:sp>
      <p:sp>
        <p:nvSpPr>
          <p:cNvPr id="3" name="Content Placeholder 2"/>
          <p:cNvSpPr>
            <a:spLocks noGrp="1"/>
          </p:cNvSpPr>
          <p:nvPr>
            <p:ph idx="1"/>
          </p:nvPr>
        </p:nvSpPr>
        <p:spPr>
          <a:xfrm>
            <a:off x="482600" y="1600200"/>
            <a:ext cx="8204200" cy="5257800"/>
          </a:xfrm>
        </p:spPr>
        <p:txBody>
          <a:bodyPr>
            <a:normAutofit fontScale="62500" lnSpcReduction="20000"/>
          </a:bodyPr>
          <a:lstStyle/>
          <a:p>
            <a:r>
              <a:rPr lang="en-IN" dirty="0" smtClean="0"/>
              <a:t>The organization of SRS is as follows:</a:t>
            </a:r>
          </a:p>
          <a:p>
            <a:endParaRPr lang="en-IN" dirty="0" smtClean="0"/>
          </a:p>
          <a:p>
            <a:pPr lvl="1">
              <a:buNone/>
            </a:pPr>
            <a:r>
              <a:rPr lang="en-IN" dirty="0" smtClean="0"/>
              <a:t>6. Design constraints </a:t>
            </a:r>
          </a:p>
          <a:p>
            <a:pPr lvl="1">
              <a:buNone/>
            </a:pPr>
            <a:endParaRPr lang="en-IN" dirty="0" smtClean="0"/>
          </a:p>
          <a:p>
            <a:pPr lvl="2"/>
            <a:r>
              <a:rPr lang="en-IN" dirty="0" smtClean="0"/>
              <a:t> Synchronization:</a:t>
            </a:r>
          </a:p>
          <a:p>
            <a:pPr lvl="3"/>
            <a:r>
              <a:rPr lang="en-IN" dirty="0" smtClean="0"/>
              <a:t>Uses USB 3.0. </a:t>
            </a:r>
          </a:p>
          <a:p>
            <a:pPr lvl="3"/>
            <a:r>
              <a:rPr lang="en-IN" dirty="0" smtClean="0"/>
              <a:t>Connects only to Windows 7 and above.</a:t>
            </a:r>
            <a:r>
              <a:rPr lang="en-US" dirty="0" smtClean="0"/>
              <a:t>Memory</a:t>
            </a:r>
            <a:endParaRPr lang="en-IN" dirty="0" smtClean="0"/>
          </a:p>
          <a:p>
            <a:pPr lvl="2"/>
            <a:r>
              <a:rPr lang="en-IN" dirty="0" smtClean="0"/>
              <a:t> Memory:</a:t>
            </a:r>
          </a:p>
          <a:p>
            <a:pPr lvl="3"/>
            <a:r>
              <a:rPr lang="en-US" dirty="0" smtClean="0"/>
              <a:t>Device will have a SD card slot, and the software must be able to read and write to that slot. </a:t>
            </a:r>
            <a:endParaRPr lang="en-IN" dirty="0" smtClean="0"/>
          </a:p>
          <a:p>
            <a:pPr lvl="2"/>
            <a:r>
              <a:rPr lang="en-IN" dirty="0" smtClean="0"/>
              <a:t>GUI is available only in English. </a:t>
            </a:r>
          </a:p>
          <a:p>
            <a:pPr lvl="2"/>
            <a:r>
              <a:rPr lang="en-US" dirty="0" smtClean="0"/>
              <a:t>Login and password is used for the identification of users.  </a:t>
            </a:r>
          </a:p>
          <a:p>
            <a:pPr lvl="2"/>
            <a:r>
              <a:rPr lang="en-US" dirty="0" smtClean="0"/>
              <a:t>Limited to HTTP/HTTPS. </a:t>
            </a:r>
            <a:endParaRPr lang="en-IN" dirty="0" smtClean="0"/>
          </a:p>
          <a:p>
            <a:pPr lvl="2"/>
            <a:r>
              <a:rPr lang="en-US" dirty="0" smtClean="0"/>
              <a:t>This system is working for single server. </a:t>
            </a:r>
            <a:endParaRPr lang="en-IN" dirty="0" smtClean="0"/>
          </a:p>
          <a:p>
            <a:pPr lvl="2"/>
            <a:endParaRPr lang="en-IN" dirty="0" smtClean="0"/>
          </a:p>
          <a:p>
            <a:pPr lvl="1">
              <a:buNone/>
            </a:pPr>
            <a:endParaRPr lang="en-IN" dirty="0" smtClean="0"/>
          </a:p>
          <a:p>
            <a:pPr lvl="1">
              <a:buNone/>
            </a:pPr>
            <a:r>
              <a:rPr lang="en-IN" dirty="0" smtClean="0"/>
              <a:t>7. Other Requirements</a:t>
            </a:r>
          </a:p>
          <a:p>
            <a:pPr lvl="1">
              <a:buNone/>
            </a:pPr>
            <a:endParaRPr lang="en-IN" dirty="0" smtClean="0"/>
          </a:p>
          <a:p>
            <a:pPr lvl="1">
              <a:buNone/>
            </a:pPr>
            <a:r>
              <a:rPr lang="en-IN" dirty="0" smtClean="0"/>
              <a:t>	The fire fighting department officials as well as the users must agree with all the terms and conditions provided by the system administrator and local authority. They should obey all International Standards and Protocols.</a:t>
            </a:r>
          </a:p>
          <a:p>
            <a:pPr lvl="1">
              <a:buNone/>
            </a:pPr>
            <a:endParaRPr lang="en-IN" dirty="0" smtClean="0"/>
          </a:p>
          <a:p>
            <a:pPr lvl="3"/>
            <a:endParaRPr lang="en-IN" dirty="0" smtClean="0"/>
          </a:p>
          <a:p>
            <a:pPr lvl="1"/>
            <a:endParaRPr lang="en-IN" dirty="0" smtClean="0"/>
          </a:p>
          <a:p>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IN" dirty="0" smtClean="0"/>
              <a:t>DESCRIPTION ABOUT DESIGN</a:t>
            </a:r>
            <a:endParaRPr lang="en-IN" dirty="0"/>
          </a:p>
        </p:txBody>
      </p:sp>
      <p:sp>
        <p:nvSpPr>
          <p:cNvPr id="3" name="Content Placeholder 2"/>
          <p:cNvSpPr>
            <a:spLocks noGrp="1"/>
          </p:cNvSpPr>
          <p:nvPr>
            <p:ph idx="1"/>
          </p:nvPr>
        </p:nvSpPr>
        <p:spPr>
          <a:xfrm>
            <a:off x="406400" y="1231901"/>
            <a:ext cx="7899400" cy="609600"/>
          </a:xfrm>
        </p:spPr>
        <p:txBody>
          <a:bodyPr/>
          <a:lstStyle/>
          <a:p>
            <a:r>
              <a:rPr lang="en-IN" dirty="0" smtClean="0"/>
              <a:t>Class Diagram - </a:t>
            </a:r>
            <a:endParaRPr lang="en-IN" dirty="0"/>
          </a:p>
        </p:txBody>
      </p:sp>
      <p:pic>
        <p:nvPicPr>
          <p:cNvPr id="4" name="Picture 3" descr="abcd2.png"/>
          <p:cNvPicPr>
            <a:picLocks noChangeAspect="1"/>
          </p:cNvPicPr>
          <p:nvPr/>
        </p:nvPicPr>
        <p:blipFill>
          <a:blip r:embed="rId2" cstate="print"/>
          <a:stretch>
            <a:fillRect/>
          </a:stretch>
        </p:blipFill>
        <p:spPr>
          <a:xfrm>
            <a:off x="393114" y="1939596"/>
            <a:ext cx="8383171" cy="4706007"/>
          </a:xfrm>
          <a:prstGeom prst="rect">
            <a:avLst/>
          </a:prstGeo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IN" dirty="0" smtClean="0"/>
              <a:t>DESCRIPTION ABOUT DESIGN</a:t>
            </a:r>
            <a:endParaRPr lang="en-IN" dirty="0"/>
          </a:p>
        </p:txBody>
      </p:sp>
      <p:sp>
        <p:nvSpPr>
          <p:cNvPr id="3" name="Content Placeholder 2"/>
          <p:cNvSpPr>
            <a:spLocks noGrp="1"/>
          </p:cNvSpPr>
          <p:nvPr>
            <p:ph idx="1"/>
          </p:nvPr>
        </p:nvSpPr>
        <p:spPr>
          <a:xfrm>
            <a:off x="406400" y="1231901"/>
            <a:ext cx="7899400" cy="609600"/>
          </a:xfrm>
        </p:spPr>
        <p:txBody>
          <a:bodyPr/>
          <a:lstStyle/>
          <a:p>
            <a:r>
              <a:rPr lang="en-IN" dirty="0" smtClean="0"/>
              <a:t>Sequence Diagram - </a:t>
            </a:r>
            <a:endParaRPr lang="en-IN" dirty="0"/>
          </a:p>
        </p:txBody>
      </p:sp>
      <p:pic>
        <p:nvPicPr>
          <p:cNvPr id="5" name="Picture 4" descr="seq.PNG"/>
          <p:cNvPicPr>
            <a:picLocks noChangeAspect="1"/>
          </p:cNvPicPr>
          <p:nvPr/>
        </p:nvPicPr>
        <p:blipFill>
          <a:blip r:embed="rId2" cstate="print"/>
          <a:stretch>
            <a:fillRect/>
          </a:stretch>
        </p:blipFill>
        <p:spPr>
          <a:xfrm>
            <a:off x="266700" y="2087281"/>
            <a:ext cx="8559800" cy="4461106"/>
          </a:xfrm>
          <a:prstGeom prst="rect">
            <a:avLst/>
          </a:prstGeom>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IN" dirty="0" smtClean="0"/>
              <a:t>DESCRIPTION ABOUT DESIGN</a:t>
            </a:r>
            <a:endParaRPr lang="en-IN" dirty="0"/>
          </a:p>
        </p:txBody>
      </p:sp>
      <p:sp>
        <p:nvSpPr>
          <p:cNvPr id="3" name="Content Placeholder 2"/>
          <p:cNvSpPr>
            <a:spLocks noGrp="1"/>
          </p:cNvSpPr>
          <p:nvPr>
            <p:ph idx="1"/>
          </p:nvPr>
        </p:nvSpPr>
        <p:spPr>
          <a:xfrm>
            <a:off x="469900" y="2781301"/>
            <a:ext cx="2229892" cy="1151756"/>
          </a:xfrm>
        </p:spPr>
        <p:txBody>
          <a:bodyPr>
            <a:normAutofit/>
          </a:bodyPr>
          <a:lstStyle/>
          <a:p>
            <a:r>
              <a:rPr lang="en-IN" dirty="0" smtClean="0"/>
              <a:t>Activity Diagram - </a:t>
            </a:r>
            <a:endParaRPr lang="en-IN" dirty="0"/>
          </a:p>
        </p:txBody>
      </p:sp>
      <p:pic>
        <p:nvPicPr>
          <p:cNvPr id="6" name="Picture 5" descr="activity.png"/>
          <p:cNvPicPr/>
          <p:nvPr/>
        </p:nvPicPr>
        <p:blipFill>
          <a:blip r:embed="rId2" cstate="print"/>
          <a:stretch>
            <a:fillRect/>
          </a:stretch>
        </p:blipFill>
        <p:spPr>
          <a:xfrm>
            <a:off x="2987824" y="1113623"/>
            <a:ext cx="5515745" cy="5744377"/>
          </a:xfrm>
          <a:prstGeom prst="rect">
            <a:avLst/>
          </a:prstGeo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Cloud in IOT</a:t>
            </a:r>
            <a:endParaRPr lang="en-IN" dirty="0"/>
          </a:p>
        </p:txBody>
      </p:sp>
      <p:pic>
        <p:nvPicPr>
          <p:cNvPr id="4" name="Content Placeholder 3" descr="Cloud In IOT.png"/>
          <p:cNvPicPr>
            <a:picLocks noGrp="1" noChangeAspect="1"/>
          </p:cNvPicPr>
          <p:nvPr>
            <p:ph idx="1"/>
          </p:nvPr>
        </p:nvPicPr>
        <p:blipFill>
          <a:blip r:embed="rId2" cstate="print"/>
          <a:stretch>
            <a:fillRect/>
          </a:stretch>
        </p:blipFill>
        <p:spPr>
          <a:xfrm>
            <a:off x="457200" y="1710140"/>
            <a:ext cx="8229600" cy="4306083"/>
          </a:xfr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p:txBody>
          <a:bodyPr>
            <a:normAutofit fontScale="77500" lnSpcReduction="20000"/>
          </a:bodyPr>
          <a:lstStyle/>
          <a:p>
            <a:r>
              <a:rPr lang="en-US" b="1" dirty="0" smtClean="0"/>
              <a:t>Tools Introduction</a:t>
            </a:r>
          </a:p>
          <a:p>
            <a:pPr>
              <a:buNone/>
            </a:pPr>
            <a:endParaRPr lang="en-IN" dirty="0" smtClean="0"/>
          </a:p>
          <a:p>
            <a:pPr lvl="1"/>
            <a:r>
              <a:rPr lang="en-IN" dirty="0" smtClean="0"/>
              <a:t>PUTTY </a:t>
            </a:r>
          </a:p>
          <a:p>
            <a:pPr lvl="1"/>
            <a:endParaRPr lang="en-IN" dirty="0" smtClean="0"/>
          </a:p>
          <a:p>
            <a:pPr lvl="2"/>
            <a:r>
              <a:rPr lang="en-IN" b="1" dirty="0" err="1" smtClean="0"/>
              <a:t>PuTTY</a:t>
            </a:r>
            <a:r>
              <a:rPr lang="en-IN" dirty="0" smtClean="0"/>
              <a:t> is a free and open-source terminal emulator, serial console and network file transfer application. It supports several network protocols, including SCP, SSH, Telnet, rlogin, and raw socket connection. It can also connect to a serial port(since version 0.59). The name "</a:t>
            </a:r>
            <a:r>
              <a:rPr lang="en-IN" dirty="0" err="1" smtClean="0"/>
              <a:t>PuTTY</a:t>
            </a:r>
            <a:r>
              <a:rPr lang="en-IN" dirty="0" smtClean="0"/>
              <a:t>" has no definitive meaning</a:t>
            </a:r>
            <a:r>
              <a:rPr lang="en-IN" dirty="0" smtClean="0"/>
              <a:t>.</a:t>
            </a:r>
          </a:p>
          <a:p>
            <a:pPr lvl="2"/>
            <a:endParaRPr lang="en-IN" dirty="0" smtClean="0"/>
          </a:p>
          <a:p>
            <a:pPr lvl="2"/>
            <a:r>
              <a:rPr lang="en-IN" dirty="0" err="1" smtClean="0"/>
              <a:t>PuTTY</a:t>
            </a:r>
            <a:r>
              <a:rPr lang="en-IN" dirty="0" smtClean="0"/>
              <a:t> was originally written for Microsoft Windows, but it has been ported to various other operating systems. Official ports are available for some Unix-like platforms, with work-in-progress ports to Classic Mac OS and Mac OS X, and unofficial ports have been contributed to platforms such as </a:t>
            </a:r>
            <a:r>
              <a:rPr lang="en-IN" dirty="0" err="1" smtClean="0"/>
              <a:t>Symbian</a:t>
            </a:r>
            <a:r>
              <a:rPr lang="en-IN" dirty="0" smtClean="0"/>
              <a:t>, Windows Mobile and Windows Phone</a:t>
            </a:r>
            <a:r>
              <a:rPr lang="en-IN" dirty="0" smtClean="0"/>
              <a:t>.</a:t>
            </a:r>
            <a:endParaRPr lang="en-IN" dirty="0" smtClean="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323528" y="1600200"/>
            <a:ext cx="4032448" cy="5257800"/>
          </a:xfrm>
        </p:spPr>
        <p:txBody>
          <a:bodyPr>
            <a:normAutofit fontScale="62500" lnSpcReduction="20000"/>
          </a:bodyPr>
          <a:lstStyle/>
          <a:p>
            <a:r>
              <a:rPr lang="en-IN" dirty="0" smtClean="0"/>
              <a:t>PUTTY </a:t>
            </a:r>
            <a:r>
              <a:rPr lang="en-IN" b="1" dirty="0" smtClean="0"/>
              <a:t>Features </a:t>
            </a:r>
            <a:r>
              <a:rPr lang="en-IN" b="1" dirty="0" smtClean="0"/>
              <a:t>: </a:t>
            </a:r>
            <a:endParaRPr lang="en-IN" dirty="0" smtClean="0"/>
          </a:p>
          <a:p>
            <a:pPr>
              <a:buNone/>
            </a:pPr>
            <a:endParaRPr lang="en-IN" dirty="0" smtClean="0"/>
          </a:p>
          <a:p>
            <a:pPr lvl="1"/>
            <a:r>
              <a:rPr lang="en-IN" dirty="0" err="1" smtClean="0"/>
              <a:t>PuTTY</a:t>
            </a:r>
            <a:r>
              <a:rPr lang="en-IN" dirty="0" smtClean="0"/>
              <a:t> supports many variations on the secure remote terminal, and provides user control over the SSH encryption key and protocol version, alternate </a:t>
            </a:r>
            <a:r>
              <a:rPr lang="en-IN" dirty="0" smtClean="0"/>
              <a:t>cipher like</a:t>
            </a:r>
            <a:r>
              <a:rPr lang="en-IN" dirty="0" smtClean="0"/>
              <a:t> 3DES, </a:t>
            </a:r>
            <a:r>
              <a:rPr lang="en-IN" dirty="0" err="1" smtClean="0"/>
              <a:t>Arcfour</a:t>
            </a:r>
            <a:r>
              <a:rPr lang="en-IN" dirty="0" smtClean="0"/>
              <a:t>, Blowfish, DES, and Public-key authentication. </a:t>
            </a:r>
            <a:r>
              <a:rPr lang="en-IN" dirty="0" smtClean="0"/>
              <a:t>It </a:t>
            </a:r>
            <a:r>
              <a:rPr lang="en-IN" dirty="0" smtClean="0"/>
              <a:t>can also be used with local serial port connections.</a:t>
            </a:r>
          </a:p>
          <a:p>
            <a:pPr>
              <a:buNone/>
            </a:pPr>
            <a:endParaRPr lang="en-IN" dirty="0" smtClean="0"/>
          </a:p>
          <a:p>
            <a:pPr lvl="1"/>
            <a:r>
              <a:rPr lang="en-IN" dirty="0" err="1" smtClean="0"/>
              <a:t>PuTTY</a:t>
            </a:r>
            <a:r>
              <a:rPr lang="en-IN" dirty="0" smtClean="0"/>
              <a:t> comes bundled with command-line SCP and SFTP clients, called "</a:t>
            </a:r>
            <a:r>
              <a:rPr lang="en-IN" dirty="0" err="1" smtClean="0"/>
              <a:t>pscp</a:t>
            </a:r>
            <a:r>
              <a:rPr lang="en-IN" dirty="0" smtClean="0"/>
              <a:t>" and "</a:t>
            </a:r>
            <a:r>
              <a:rPr lang="en-IN" dirty="0" err="1" smtClean="0"/>
              <a:t>psftp</a:t>
            </a:r>
            <a:r>
              <a:rPr lang="en-IN" dirty="0" smtClean="0"/>
              <a:t>" respectively.</a:t>
            </a:r>
          </a:p>
          <a:p>
            <a:pPr lvl="2"/>
            <a:endParaRPr lang="en-IN" dirty="0" smtClean="0"/>
          </a:p>
        </p:txBody>
      </p:sp>
      <p:pic>
        <p:nvPicPr>
          <p:cNvPr id="4" name="Picture 3" descr="C:\Users\Sanu\Desktop\PBL\Untitled.png"/>
          <p:cNvPicPr/>
          <p:nvPr/>
        </p:nvPicPr>
        <p:blipFill>
          <a:blip r:embed="rId2" cstate="print"/>
          <a:srcRect/>
          <a:stretch>
            <a:fillRect/>
          </a:stretch>
        </p:blipFill>
        <p:spPr bwMode="auto">
          <a:xfrm>
            <a:off x="4499992" y="1772816"/>
            <a:ext cx="4338320" cy="4210685"/>
          </a:xfrm>
          <a:prstGeom prst="rect">
            <a:avLst/>
          </a:prstGeom>
          <a:noFill/>
          <a:ln w="9525">
            <a:noFill/>
            <a:miter lim="800000"/>
            <a:headEnd/>
            <a:tailEnd/>
          </a:ln>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PROJECT GOALS</a:t>
            </a:r>
            <a:endParaRPr lang="en-IN" b="1" dirty="0"/>
          </a:p>
        </p:txBody>
      </p:sp>
      <p:sp>
        <p:nvSpPr>
          <p:cNvPr id="3" name="Content Placeholder 2"/>
          <p:cNvSpPr>
            <a:spLocks noGrp="1"/>
          </p:cNvSpPr>
          <p:nvPr>
            <p:ph idx="1"/>
          </p:nvPr>
        </p:nvSpPr>
        <p:spPr>
          <a:xfrm>
            <a:off x="323528" y="1600200"/>
            <a:ext cx="8496944" cy="4853136"/>
          </a:xfrm>
        </p:spPr>
        <p:txBody>
          <a:bodyPr>
            <a:normAutofit fontScale="77500" lnSpcReduction="20000"/>
          </a:bodyPr>
          <a:lstStyle/>
          <a:p>
            <a:pPr>
              <a:buNone/>
            </a:pPr>
            <a:r>
              <a:rPr lang="en-IN" dirty="0" smtClean="0"/>
              <a:t>	The goal for Smart Fire Fighting is to remove unwanted fire and other harmful events as a limitation to life safety, technical innovation, and economic prosperity.</a:t>
            </a:r>
          </a:p>
          <a:p>
            <a:pPr>
              <a:buNone/>
            </a:pPr>
            <a:r>
              <a:rPr lang="en-IN" dirty="0" smtClean="0"/>
              <a:t> </a:t>
            </a:r>
          </a:p>
          <a:p>
            <a:pPr>
              <a:buNone/>
            </a:pPr>
            <a:r>
              <a:rPr lang="en-IN" dirty="0" smtClean="0"/>
              <a:t>	The vision to improve fire protection and fire fighting is undertaken with the following motivations:</a:t>
            </a:r>
          </a:p>
          <a:p>
            <a:pPr>
              <a:buNone/>
            </a:pPr>
            <a:endParaRPr lang="en-IN" dirty="0" smtClean="0"/>
          </a:p>
          <a:p>
            <a:pPr lvl="2"/>
            <a:r>
              <a:rPr lang="en-IN" dirty="0" smtClean="0"/>
              <a:t>To save lives and minimize injuries to building occupants and community members due to fire.</a:t>
            </a:r>
          </a:p>
          <a:p>
            <a:pPr lvl="2"/>
            <a:r>
              <a:rPr lang="en-IN" dirty="0" smtClean="0"/>
              <a:t>To improve fire fighter occupational health and safety.</a:t>
            </a:r>
          </a:p>
          <a:p>
            <a:pPr lvl="2"/>
            <a:r>
              <a:rPr lang="en-IN" dirty="0" smtClean="0"/>
              <a:t>To enhance the operational efficiency of the fire service and the effectiveness of fire protection.</a:t>
            </a:r>
          </a:p>
          <a:p>
            <a:pPr lvl="2"/>
            <a:r>
              <a:rPr lang="en-IN" dirty="0" smtClean="0"/>
              <a:t>To minimize property loss from fire.</a:t>
            </a:r>
          </a:p>
          <a:p>
            <a:pPr lvl="2"/>
            <a:r>
              <a:rPr lang="en-IN" dirty="0" smtClean="0"/>
              <a:t>To minimize business interruption and loss of mission continuity due to fire.</a:t>
            </a:r>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57200" y="1600200"/>
            <a:ext cx="7931224" cy="5257800"/>
          </a:xfrm>
        </p:spPr>
        <p:txBody>
          <a:bodyPr>
            <a:normAutofit/>
          </a:bodyPr>
          <a:lstStyle/>
          <a:p>
            <a:r>
              <a:rPr lang="en-IN" dirty="0" smtClean="0"/>
              <a:t>PUTTY </a:t>
            </a:r>
            <a:r>
              <a:rPr lang="en-IN" b="1" dirty="0" smtClean="0"/>
              <a:t>Terminal Server: </a:t>
            </a:r>
            <a:endParaRPr lang="en-IN" dirty="0" smtClean="0"/>
          </a:p>
          <a:p>
            <a:pPr lvl="2"/>
            <a:endParaRPr lang="en-IN" dirty="0" smtClean="0"/>
          </a:p>
        </p:txBody>
      </p:sp>
      <p:pic>
        <p:nvPicPr>
          <p:cNvPr id="5" name="Picture 4" descr="C:\Users\Sanu\Desktop\PBL\1.png"/>
          <p:cNvPicPr/>
          <p:nvPr/>
        </p:nvPicPr>
        <p:blipFill>
          <a:blip r:embed="rId2" cstate="print"/>
          <a:srcRect/>
          <a:stretch>
            <a:fillRect/>
          </a:stretch>
        </p:blipFill>
        <p:spPr bwMode="auto">
          <a:xfrm>
            <a:off x="683568" y="2348880"/>
            <a:ext cx="7488832" cy="4176464"/>
          </a:xfrm>
          <a:prstGeom prst="rect">
            <a:avLst/>
          </a:prstGeom>
          <a:noFill/>
          <a:ln w="9525">
            <a:noFill/>
            <a:miter lim="800000"/>
            <a:headEnd/>
            <a:tailEnd/>
          </a:ln>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57200" y="1600200"/>
            <a:ext cx="7931224" cy="5257800"/>
          </a:xfrm>
        </p:spPr>
        <p:txBody>
          <a:bodyPr>
            <a:normAutofit fontScale="85000" lnSpcReduction="10000"/>
          </a:bodyPr>
          <a:lstStyle/>
          <a:p>
            <a:r>
              <a:rPr lang="en-IN" dirty="0" smtClean="0"/>
              <a:t>VNC Server -</a:t>
            </a:r>
          </a:p>
          <a:p>
            <a:endParaRPr lang="en-IN" dirty="0" smtClean="0"/>
          </a:p>
          <a:p>
            <a:pPr lvl="2"/>
            <a:r>
              <a:rPr lang="en-US" b="1" dirty="0" err="1" smtClean="0"/>
              <a:t>TightVNC</a:t>
            </a:r>
            <a:r>
              <a:rPr lang="en-US" dirty="0" smtClean="0"/>
              <a:t> is a cross-platform free and open-source remote desktop software application that uses and extends the RFB protocol </a:t>
            </a:r>
            <a:r>
              <a:rPr lang="en-US" dirty="0" smtClean="0"/>
              <a:t>of Virtual </a:t>
            </a:r>
            <a:r>
              <a:rPr lang="en-US" dirty="0" smtClean="0"/>
              <a:t>Network Computing (VNC) to control another computer's screen remotely. It was created by </a:t>
            </a:r>
            <a:r>
              <a:rPr lang="en-US" dirty="0" err="1" smtClean="0"/>
              <a:t>Constantin</a:t>
            </a:r>
            <a:r>
              <a:rPr lang="en-US" dirty="0" smtClean="0"/>
              <a:t> </a:t>
            </a:r>
            <a:r>
              <a:rPr lang="en-US" dirty="0" err="1" smtClean="0"/>
              <a:t>Kaplinsky</a:t>
            </a:r>
            <a:r>
              <a:rPr lang="en-US" dirty="0" smtClean="0"/>
              <a:t>.</a:t>
            </a:r>
          </a:p>
          <a:p>
            <a:pPr lvl="2">
              <a:buNone/>
            </a:pPr>
            <a:endParaRPr lang="en-IN" dirty="0" smtClean="0"/>
          </a:p>
          <a:p>
            <a:pPr lvl="2"/>
            <a:r>
              <a:rPr lang="en-US" b="1" dirty="0" smtClean="0"/>
              <a:t>Compatibility - </a:t>
            </a:r>
            <a:endParaRPr lang="en-IN" dirty="0" smtClean="0"/>
          </a:p>
          <a:p>
            <a:pPr lvl="3"/>
            <a:r>
              <a:rPr lang="en-IN" dirty="0" err="1" smtClean="0"/>
              <a:t>TightVNC</a:t>
            </a:r>
            <a:r>
              <a:rPr lang="en-IN" dirty="0" smtClean="0"/>
              <a:t> is cross-compatible with other client and server implementations of VNC; however, tight encoding is not supported by most other implementations, so it is necessary to use </a:t>
            </a:r>
            <a:r>
              <a:rPr lang="en-IN" dirty="0" err="1" smtClean="0"/>
              <a:t>TightVNC</a:t>
            </a:r>
            <a:r>
              <a:rPr lang="en-IN" dirty="0" smtClean="0"/>
              <a:t> at both ends to gain the full advantage of its enhancements.</a:t>
            </a:r>
            <a:r>
              <a:rPr lang="en-IN" baseline="30000" dirty="0" smtClean="0"/>
              <a:t>[5]</a:t>
            </a:r>
            <a:endParaRPr lang="en-IN" dirty="0" smtClean="0"/>
          </a:p>
          <a:p>
            <a:pPr lvl="3"/>
            <a:r>
              <a:rPr lang="en-IN" dirty="0" smtClean="0"/>
              <a:t>Among notable enhancements are file transfers, support for Windows </a:t>
            </a:r>
            <a:r>
              <a:rPr lang="en-IN" dirty="0" err="1" smtClean="0"/>
              <a:t>DFMirage</a:t>
            </a:r>
            <a:r>
              <a:rPr lang="en-IN" dirty="0" smtClean="0"/>
              <a:t> mirror driver to detect screen updates (saves CPU time and increases the performance of </a:t>
            </a:r>
            <a:r>
              <a:rPr lang="en-IN" dirty="0" err="1" smtClean="0"/>
              <a:t>TightVNC</a:t>
            </a:r>
            <a:r>
              <a:rPr lang="en-IN" dirty="0" smtClean="0"/>
              <a:t>), ability to zoom the picture and automatic SSH </a:t>
            </a:r>
            <a:r>
              <a:rPr lang="en-IN" dirty="0" err="1" smtClean="0"/>
              <a:t>tunneling</a:t>
            </a:r>
            <a:r>
              <a:rPr lang="en-IN" dirty="0" smtClean="0"/>
              <a:t> on Unix.</a:t>
            </a:r>
          </a:p>
          <a:p>
            <a:pPr lvl="5"/>
            <a:endParaRPr lang="en-IN" dirty="0" smtClean="0"/>
          </a:p>
        </p:txBody>
      </p:sp>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57200" y="1600200"/>
            <a:ext cx="7931224" cy="5257800"/>
          </a:xfrm>
        </p:spPr>
        <p:txBody>
          <a:bodyPr>
            <a:normAutofit/>
          </a:bodyPr>
          <a:lstStyle/>
          <a:p>
            <a:r>
              <a:rPr lang="en-IN" dirty="0" smtClean="0"/>
              <a:t>VNC Server -</a:t>
            </a:r>
          </a:p>
          <a:p>
            <a:endParaRPr lang="en-IN" dirty="0" smtClean="0"/>
          </a:p>
          <a:p>
            <a:pPr lvl="5"/>
            <a:endParaRPr lang="en-IN" dirty="0" smtClean="0"/>
          </a:p>
        </p:txBody>
      </p:sp>
      <p:pic>
        <p:nvPicPr>
          <p:cNvPr id="4" name="Picture 3" descr="C:\Users\Sanu\Desktop\PBL\2.png"/>
          <p:cNvPicPr/>
          <p:nvPr/>
        </p:nvPicPr>
        <p:blipFill>
          <a:blip r:embed="rId2" cstate="print"/>
          <a:srcRect/>
          <a:stretch>
            <a:fillRect/>
          </a:stretch>
        </p:blipFill>
        <p:spPr bwMode="auto">
          <a:xfrm>
            <a:off x="1691680" y="2636912"/>
            <a:ext cx="6048672" cy="3816424"/>
          </a:xfrm>
          <a:prstGeom prst="rect">
            <a:avLst/>
          </a:prstGeom>
          <a:noFill/>
          <a:ln w="9525">
            <a:noFill/>
            <a:miter lim="800000"/>
            <a:headEnd/>
            <a:tailEnd/>
          </a:ln>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57200" y="1600200"/>
            <a:ext cx="7931224" cy="5257800"/>
          </a:xfrm>
        </p:spPr>
        <p:txBody>
          <a:bodyPr>
            <a:normAutofit/>
          </a:bodyPr>
          <a:lstStyle/>
          <a:p>
            <a:r>
              <a:rPr lang="en-IN" dirty="0" smtClean="0"/>
              <a:t>Technology Introduction</a:t>
            </a:r>
          </a:p>
          <a:p>
            <a:pPr>
              <a:buNone/>
            </a:pPr>
            <a:r>
              <a:rPr lang="en-IN" dirty="0" smtClean="0"/>
              <a:t>	</a:t>
            </a:r>
            <a:r>
              <a:rPr lang="en-IN" sz="2400" dirty="0" smtClean="0"/>
              <a:t>The following technologies has been used in the project</a:t>
            </a:r>
          </a:p>
          <a:p>
            <a:pPr lvl="3"/>
            <a:r>
              <a:rPr lang="en-IN" dirty="0" smtClean="0"/>
              <a:t>Python</a:t>
            </a:r>
          </a:p>
          <a:p>
            <a:pPr lvl="3"/>
            <a:r>
              <a:rPr lang="en-IN" dirty="0" smtClean="0"/>
              <a:t>Ubidots Cloud Service</a:t>
            </a:r>
          </a:p>
          <a:p>
            <a:endParaRPr lang="en-IN" dirty="0" smtClean="0"/>
          </a:p>
          <a:p>
            <a:pPr lvl="5"/>
            <a:endParaRPr lang="en-IN" dirty="0" smtClean="0"/>
          </a:p>
        </p:txBody>
      </p:sp>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67544" y="1412776"/>
            <a:ext cx="7931224" cy="5257800"/>
          </a:xfrm>
        </p:spPr>
        <p:txBody>
          <a:bodyPr>
            <a:normAutofit fontScale="70000" lnSpcReduction="20000"/>
          </a:bodyPr>
          <a:lstStyle/>
          <a:p>
            <a:r>
              <a:rPr lang="en-IN" dirty="0" smtClean="0"/>
              <a:t>Python</a:t>
            </a:r>
          </a:p>
          <a:p>
            <a:pPr>
              <a:buNone/>
            </a:pPr>
            <a:endParaRPr lang="en-IN" dirty="0" smtClean="0"/>
          </a:p>
          <a:p>
            <a:pPr lvl="1"/>
            <a:r>
              <a:rPr lang="en-IN" b="1" dirty="0" smtClean="0"/>
              <a:t>Python</a:t>
            </a:r>
            <a:r>
              <a:rPr lang="en-IN" dirty="0" smtClean="0"/>
              <a:t> is a widely used general-purpose, high-level programming language. Its design philosophy emphasizes code readability, and its syntax allows programmers to express concepts in fewer lines of code than would be possible in languages such as C++ or Java. The language provides constructs intended to enable clear programs on both a small and large scale</a:t>
            </a:r>
            <a:r>
              <a:rPr lang="en-IN" dirty="0" smtClean="0"/>
              <a:t>.</a:t>
            </a:r>
          </a:p>
          <a:p>
            <a:pPr lvl="1"/>
            <a:endParaRPr lang="en-IN" dirty="0" smtClean="0"/>
          </a:p>
          <a:p>
            <a:pPr lvl="1"/>
            <a:r>
              <a:rPr lang="en-IN" dirty="0" smtClean="0"/>
              <a:t>Python supports multiple programming paradigms, including object oriented, imperative and functional programming or procedural styles. It features a dynamic type system and automatic memory management and has a large </a:t>
            </a:r>
            <a:r>
              <a:rPr lang="en-IN" dirty="0" smtClean="0"/>
              <a:t>and comprehensive</a:t>
            </a:r>
            <a:r>
              <a:rPr lang="en-IN" dirty="0" smtClean="0"/>
              <a:t> standard library</a:t>
            </a:r>
            <a:r>
              <a:rPr lang="en-IN" dirty="0" smtClean="0"/>
              <a:t>.</a:t>
            </a:r>
          </a:p>
          <a:p>
            <a:pPr lvl="1"/>
            <a:endParaRPr lang="en-IN" dirty="0" smtClean="0"/>
          </a:p>
          <a:p>
            <a:pPr lvl="1"/>
            <a:r>
              <a:rPr lang="en-IN" b="1" dirty="0" smtClean="0"/>
              <a:t>Python code is used in this project to read the sensors data through raspberry pi 2 board.</a:t>
            </a:r>
            <a:endParaRPr lang="en-IN" dirty="0" smtClean="0"/>
          </a:p>
          <a:p>
            <a:pPr>
              <a:buNone/>
            </a:pPr>
            <a:endParaRPr lang="en-IN" dirty="0" smtClean="0"/>
          </a:p>
          <a:p>
            <a:pPr lvl="1"/>
            <a:r>
              <a:rPr lang="en-IN" b="1" dirty="0" smtClean="0"/>
              <a:t>Python code is also used to send data to the cloud.</a:t>
            </a:r>
            <a:endParaRPr lang="en-IN" dirty="0" smtClean="0"/>
          </a:p>
          <a:p>
            <a:pPr lvl="2"/>
            <a:endParaRPr lang="en-IN" dirty="0" smtClean="0"/>
          </a:p>
          <a:p>
            <a:endParaRPr lang="en-IN" dirty="0" smtClean="0"/>
          </a:p>
          <a:p>
            <a:pPr lvl="1"/>
            <a:endParaRPr lang="en-IN" dirty="0" smtClean="0"/>
          </a:p>
          <a:p>
            <a:endParaRPr lang="en-IN" dirty="0" smtClean="0"/>
          </a:p>
          <a:p>
            <a:pPr lvl="5"/>
            <a:endParaRPr lang="en-IN" dirty="0" smtClean="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67544" y="1412776"/>
            <a:ext cx="7931224" cy="5257800"/>
          </a:xfrm>
        </p:spPr>
        <p:txBody>
          <a:bodyPr>
            <a:normAutofit fontScale="92500" lnSpcReduction="10000"/>
          </a:bodyPr>
          <a:lstStyle/>
          <a:p>
            <a:r>
              <a:rPr lang="en-IN" dirty="0" smtClean="0"/>
              <a:t>Ubidots Cloud Service</a:t>
            </a:r>
          </a:p>
          <a:p>
            <a:pPr>
              <a:buNone/>
            </a:pPr>
            <a:endParaRPr lang="en-IN" dirty="0" smtClean="0"/>
          </a:p>
          <a:p>
            <a:pPr lvl="1"/>
            <a:r>
              <a:rPr lang="en-IN" b="1" dirty="0" smtClean="0"/>
              <a:t>Cloud Service is used in this system. Ubidots is a free Internet of Things website which provides a free storage of data on cloud and allows to analyze those data. Analyzed data is stored and if some limit is crossed in data which are set by us, an event is generated which sends an e-mail to the respective person</a:t>
            </a:r>
            <a:r>
              <a:rPr lang="en-IN" b="1" dirty="0" smtClean="0"/>
              <a:t>.</a:t>
            </a:r>
          </a:p>
          <a:p>
            <a:pPr lvl="1"/>
            <a:endParaRPr lang="en-IN" b="1" dirty="0" smtClean="0"/>
          </a:p>
          <a:p>
            <a:pPr lvl="1"/>
            <a:r>
              <a:rPr lang="en-IN" b="1" dirty="0" smtClean="0"/>
              <a:t>Ubidots helps you create applications that capture real-world data and turn it into meaningful actions and insights.</a:t>
            </a:r>
          </a:p>
          <a:p>
            <a:pPr lvl="1">
              <a:buNone/>
            </a:pPr>
            <a:endParaRPr lang="en-IN" b="1" dirty="0" smtClean="0"/>
          </a:p>
          <a:p>
            <a:pPr lvl="1"/>
            <a:endParaRPr lang="en-IN" dirty="0" smtClean="0"/>
          </a:p>
          <a:p>
            <a:pPr lvl="2"/>
            <a:endParaRPr lang="en-IN" dirty="0" smtClean="0"/>
          </a:p>
          <a:p>
            <a:endParaRPr lang="en-IN" dirty="0" smtClean="0"/>
          </a:p>
          <a:p>
            <a:pPr lvl="1"/>
            <a:endParaRPr lang="en-IN" dirty="0" smtClean="0"/>
          </a:p>
          <a:p>
            <a:endParaRPr lang="en-IN" dirty="0" smtClean="0"/>
          </a:p>
          <a:p>
            <a:pPr lvl="5"/>
            <a:endParaRPr lang="en-IN" dirty="0" smtClean="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67544" y="1412776"/>
            <a:ext cx="7931224" cy="5257800"/>
          </a:xfrm>
        </p:spPr>
        <p:txBody>
          <a:bodyPr>
            <a:normAutofit/>
          </a:bodyPr>
          <a:lstStyle/>
          <a:p>
            <a:r>
              <a:rPr lang="en-IN" dirty="0" smtClean="0"/>
              <a:t>Ubidots Cloud Service</a:t>
            </a:r>
          </a:p>
          <a:p>
            <a:pPr>
              <a:buNone/>
            </a:pPr>
            <a:endParaRPr lang="en-IN" dirty="0" smtClean="0"/>
          </a:p>
          <a:p>
            <a:pPr lvl="1">
              <a:buNone/>
            </a:pPr>
            <a:endParaRPr lang="en-IN" b="1" dirty="0" smtClean="0"/>
          </a:p>
          <a:p>
            <a:pPr lvl="1"/>
            <a:endParaRPr lang="en-IN" dirty="0" smtClean="0"/>
          </a:p>
          <a:p>
            <a:pPr lvl="2"/>
            <a:endParaRPr lang="en-IN" dirty="0" smtClean="0"/>
          </a:p>
          <a:p>
            <a:endParaRPr lang="en-IN" dirty="0" smtClean="0"/>
          </a:p>
          <a:p>
            <a:pPr lvl="1"/>
            <a:endParaRPr lang="en-IN" dirty="0" smtClean="0"/>
          </a:p>
          <a:p>
            <a:endParaRPr lang="en-IN" dirty="0" smtClean="0"/>
          </a:p>
          <a:p>
            <a:pPr lvl="5"/>
            <a:endParaRPr lang="en-IN" dirty="0" smtClean="0"/>
          </a:p>
        </p:txBody>
      </p:sp>
      <p:pic>
        <p:nvPicPr>
          <p:cNvPr id="4" name="Picture 3" descr="C:\Users\Sanu\Desktop\PBL\10.png"/>
          <p:cNvPicPr/>
          <p:nvPr/>
        </p:nvPicPr>
        <p:blipFill>
          <a:blip r:embed="rId2" cstate="print"/>
          <a:srcRect/>
          <a:stretch>
            <a:fillRect/>
          </a:stretch>
        </p:blipFill>
        <p:spPr bwMode="auto">
          <a:xfrm>
            <a:off x="1115616" y="2348880"/>
            <a:ext cx="7056784" cy="3600400"/>
          </a:xfrm>
          <a:prstGeom prst="rect">
            <a:avLst/>
          </a:prstGeom>
          <a:noFill/>
          <a:ln w="9525">
            <a:noFill/>
            <a:miter lim="800000"/>
            <a:headEnd/>
            <a:tailEnd/>
          </a:ln>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67544" y="1412776"/>
            <a:ext cx="7931224" cy="5257800"/>
          </a:xfrm>
        </p:spPr>
        <p:txBody>
          <a:bodyPr>
            <a:normAutofit/>
          </a:bodyPr>
          <a:lstStyle/>
          <a:p>
            <a:r>
              <a:rPr lang="en-IN" dirty="0" smtClean="0"/>
              <a:t>ALGORITHM -</a:t>
            </a:r>
          </a:p>
          <a:p>
            <a:endParaRPr lang="en-IN" sz="1800" dirty="0" smtClean="0"/>
          </a:p>
          <a:p>
            <a:pPr algn="just">
              <a:lnSpc>
                <a:spcPct val="115000"/>
              </a:lnSpc>
              <a:spcAft>
                <a:spcPts val="0"/>
              </a:spcAft>
              <a:buNone/>
            </a:pPr>
            <a:r>
              <a:rPr lang="en-IN" sz="1800" dirty="0" smtClean="0">
                <a:latin typeface="Times New Roman"/>
                <a:ea typeface="Times New Roman"/>
              </a:rPr>
              <a:t>	</a:t>
            </a:r>
            <a:r>
              <a:rPr lang="en-IN" sz="1800" dirty="0" err="1" smtClean="0">
                <a:latin typeface="Times New Roman"/>
                <a:ea typeface="Times New Roman"/>
              </a:rPr>
              <a:t>readSensorData</a:t>
            </a:r>
            <a:r>
              <a:rPr lang="en-IN" sz="1800" dirty="0" smtClean="0">
                <a:latin typeface="Times New Roman"/>
                <a:ea typeface="Times New Roman"/>
              </a:rPr>
              <a:t>(); // reads the data from smoke and </a:t>
            </a:r>
            <a:r>
              <a:rPr lang="en-IN" sz="1800" dirty="0" smtClean="0">
                <a:latin typeface="Times New Roman"/>
                <a:ea typeface="Times New Roman"/>
              </a:rPr>
              <a:t>temperature sensor</a:t>
            </a:r>
            <a:endParaRPr lang="en-IN" sz="1800" dirty="0" smtClean="0">
              <a:latin typeface="Times New Roman"/>
              <a:ea typeface="Times New Roman"/>
            </a:endParaRPr>
          </a:p>
          <a:p>
            <a:pPr algn="just">
              <a:lnSpc>
                <a:spcPct val="115000"/>
              </a:lnSpc>
              <a:spcAft>
                <a:spcPts val="0"/>
              </a:spcAft>
              <a:buNone/>
            </a:pPr>
            <a:r>
              <a:rPr lang="en-IN" sz="1800" dirty="0" smtClean="0">
                <a:latin typeface="Times New Roman"/>
                <a:ea typeface="Times New Roman"/>
              </a:rPr>
              <a:t> </a:t>
            </a:r>
            <a:r>
              <a:rPr lang="en-IN" sz="1800" dirty="0" smtClean="0">
                <a:latin typeface="Times New Roman"/>
                <a:ea typeface="Times New Roman"/>
              </a:rPr>
              <a:t>	if </a:t>
            </a:r>
            <a:r>
              <a:rPr lang="en-IN" sz="1800" dirty="0" err="1" smtClean="0">
                <a:latin typeface="Times New Roman"/>
                <a:ea typeface="Times New Roman"/>
              </a:rPr>
              <a:t>somkeFound</a:t>
            </a:r>
            <a:r>
              <a:rPr lang="en-IN" sz="1800" dirty="0" smtClean="0">
                <a:latin typeface="Times New Roman"/>
                <a:ea typeface="Times New Roman"/>
              </a:rPr>
              <a:t>() or temperature &gt; </a:t>
            </a:r>
            <a:r>
              <a:rPr lang="en-IN" sz="1800" dirty="0" err="1" smtClean="0">
                <a:latin typeface="Times New Roman"/>
                <a:ea typeface="Times New Roman"/>
              </a:rPr>
              <a:t>someFixedValue</a:t>
            </a:r>
            <a:endParaRPr lang="en-IN" sz="1800" dirty="0" smtClean="0">
              <a:latin typeface="Times New Roman"/>
              <a:ea typeface="Times New Roman"/>
            </a:endParaRPr>
          </a:p>
          <a:p>
            <a:pPr algn="just">
              <a:lnSpc>
                <a:spcPct val="115000"/>
              </a:lnSpc>
              <a:spcAft>
                <a:spcPts val="0"/>
              </a:spcAft>
              <a:buNone/>
            </a:pPr>
            <a:r>
              <a:rPr lang="en-IN" sz="1800" dirty="0" smtClean="0">
                <a:latin typeface="Times New Roman"/>
                <a:ea typeface="Times New Roman"/>
              </a:rPr>
              <a:t>	</a:t>
            </a:r>
            <a:r>
              <a:rPr lang="en-IN" sz="1800" dirty="0" err="1" smtClean="0">
                <a:latin typeface="Times New Roman"/>
                <a:ea typeface="Times New Roman"/>
              </a:rPr>
              <a:t>onBuzzer</a:t>
            </a:r>
            <a:r>
              <a:rPr lang="en-IN" sz="1800" dirty="0" smtClean="0">
                <a:latin typeface="Times New Roman"/>
                <a:ea typeface="Times New Roman"/>
              </a:rPr>
              <a:t>();</a:t>
            </a:r>
            <a:r>
              <a:rPr lang="en-IN" sz="1800" dirty="0" smtClean="0">
                <a:latin typeface="Times New Roman"/>
                <a:ea typeface="Times New Roman"/>
              </a:rPr>
              <a:t> </a:t>
            </a:r>
          </a:p>
          <a:p>
            <a:pPr algn="just">
              <a:lnSpc>
                <a:spcPct val="115000"/>
              </a:lnSpc>
              <a:spcAft>
                <a:spcPts val="0"/>
              </a:spcAft>
              <a:buNone/>
            </a:pPr>
            <a:r>
              <a:rPr lang="en-IN" sz="1800" dirty="0" smtClean="0">
                <a:latin typeface="Times New Roman"/>
                <a:ea typeface="Times New Roman"/>
              </a:rPr>
              <a:t>	</a:t>
            </a:r>
            <a:r>
              <a:rPr lang="en-IN" sz="1800" dirty="0" err="1" smtClean="0">
                <a:latin typeface="Times New Roman"/>
                <a:ea typeface="Times New Roman"/>
              </a:rPr>
              <a:t>triggerEvent</a:t>
            </a:r>
            <a:r>
              <a:rPr lang="en-IN" sz="1800" dirty="0" smtClean="0">
                <a:latin typeface="Times New Roman"/>
                <a:ea typeface="Times New Roman"/>
              </a:rPr>
              <a:t>(); // send the mail to the respective </a:t>
            </a:r>
            <a:r>
              <a:rPr lang="en-IN" sz="1800" dirty="0" smtClean="0">
                <a:latin typeface="Times New Roman"/>
                <a:ea typeface="Times New Roman"/>
              </a:rPr>
              <a:t>user</a:t>
            </a:r>
            <a:endParaRPr lang="en-IN" sz="1800" dirty="0" smtClean="0">
              <a:latin typeface="Times New Roman"/>
              <a:ea typeface="Times New Roman"/>
            </a:endParaRPr>
          </a:p>
          <a:p>
            <a:pPr algn="just">
              <a:lnSpc>
                <a:spcPct val="115000"/>
              </a:lnSpc>
              <a:spcAft>
                <a:spcPts val="0"/>
              </a:spcAft>
              <a:buNone/>
            </a:pPr>
            <a:r>
              <a:rPr lang="en-IN" sz="1800" dirty="0" smtClean="0">
                <a:latin typeface="Times New Roman"/>
                <a:ea typeface="Times New Roman"/>
              </a:rPr>
              <a:t>	</a:t>
            </a:r>
            <a:r>
              <a:rPr lang="en-IN" sz="1800" dirty="0" err="1" smtClean="0">
                <a:latin typeface="Times New Roman"/>
                <a:ea typeface="Times New Roman"/>
              </a:rPr>
              <a:t>uploadDataOnCloud</a:t>
            </a:r>
            <a:r>
              <a:rPr lang="en-IN" sz="1800" dirty="0" smtClean="0">
                <a:latin typeface="Times New Roman"/>
                <a:ea typeface="Times New Roman"/>
              </a:rPr>
              <a:t>();</a:t>
            </a:r>
            <a:endParaRPr lang="en-IN" sz="1800" dirty="0" smtClean="0">
              <a:latin typeface="Times New Roman"/>
              <a:ea typeface="Times New Roman"/>
            </a:endParaRPr>
          </a:p>
          <a:p>
            <a:pPr algn="just">
              <a:lnSpc>
                <a:spcPct val="115000"/>
              </a:lnSpc>
              <a:spcAft>
                <a:spcPts val="0"/>
              </a:spcAft>
              <a:buNone/>
            </a:pPr>
            <a:r>
              <a:rPr lang="en-IN" sz="1800" dirty="0" smtClean="0">
                <a:latin typeface="Times New Roman"/>
                <a:ea typeface="Times New Roman"/>
              </a:rPr>
              <a:t>	</a:t>
            </a:r>
            <a:r>
              <a:rPr lang="en-IN" sz="1800" dirty="0" err="1" smtClean="0">
                <a:latin typeface="Times New Roman"/>
                <a:ea typeface="Times New Roman"/>
              </a:rPr>
              <a:t>displaySensorData</a:t>
            </a:r>
            <a:r>
              <a:rPr lang="en-IN" sz="1800" dirty="0" smtClean="0">
                <a:latin typeface="Times New Roman"/>
                <a:ea typeface="Times New Roman"/>
              </a:rPr>
              <a:t>();</a:t>
            </a:r>
          </a:p>
          <a:p>
            <a:pPr>
              <a:buNone/>
            </a:pPr>
            <a:endParaRPr lang="en-IN" dirty="0" smtClean="0"/>
          </a:p>
          <a:p>
            <a:pPr lvl="1">
              <a:buNone/>
            </a:pPr>
            <a:endParaRPr lang="en-IN" b="1" dirty="0" smtClean="0"/>
          </a:p>
          <a:p>
            <a:pPr lvl="1"/>
            <a:endParaRPr lang="en-IN" dirty="0" smtClean="0"/>
          </a:p>
          <a:p>
            <a:pPr lvl="2"/>
            <a:endParaRPr lang="en-IN" dirty="0" smtClean="0"/>
          </a:p>
          <a:p>
            <a:endParaRPr lang="en-IN" dirty="0" smtClean="0"/>
          </a:p>
          <a:p>
            <a:pPr lvl="1"/>
            <a:endParaRPr lang="en-IN" dirty="0" smtClean="0"/>
          </a:p>
          <a:p>
            <a:endParaRPr lang="en-IN" dirty="0" smtClean="0"/>
          </a:p>
          <a:p>
            <a:pPr lvl="5"/>
            <a:endParaRPr lang="en-IN" dirty="0" smtClean="0"/>
          </a:p>
        </p:txBody>
      </p:sp>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467544" y="1916832"/>
            <a:ext cx="7931224" cy="4321696"/>
          </a:xfrm>
        </p:spPr>
        <p:txBody>
          <a:bodyPr>
            <a:normAutofit/>
          </a:bodyPr>
          <a:lstStyle/>
          <a:p>
            <a:r>
              <a:rPr lang="en-US" b="1" dirty="0" smtClean="0"/>
              <a:t>Number of modules</a:t>
            </a:r>
            <a:endParaRPr lang="en-IN" b="1" dirty="0" smtClean="0"/>
          </a:p>
          <a:p>
            <a:pPr>
              <a:buNone/>
            </a:pPr>
            <a:r>
              <a:rPr lang="en-IN" b="1" dirty="0" smtClean="0"/>
              <a:t>	</a:t>
            </a:r>
          </a:p>
          <a:p>
            <a:pPr>
              <a:buNone/>
            </a:pPr>
            <a:r>
              <a:rPr lang="en-IN" sz="2400" b="1" dirty="0" smtClean="0"/>
              <a:t>	</a:t>
            </a:r>
            <a:r>
              <a:rPr lang="en-US" sz="2400" dirty="0" smtClean="0"/>
              <a:t>The </a:t>
            </a:r>
            <a:r>
              <a:rPr lang="en-US" sz="2400" dirty="0" smtClean="0"/>
              <a:t>modules used in the project are </a:t>
            </a:r>
            <a:r>
              <a:rPr lang="en-US" sz="2400" dirty="0" smtClean="0"/>
              <a:t>-</a:t>
            </a:r>
          </a:p>
          <a:p>
            <a:pPr>
              <a:buNone/>
            </a:pPr>
            <a:endParaRPr lang="en-IN" sz="1400" b="1" dirty="0" smtClean="0"/>
          </a:p>
          <a:p>
            <a:pPr lvl="2"/>
            <a:r>
              <a:rPr lang="en-US" dirty="0" smtClean="0"/>
              <a:t>Client Module - Raspberry Pi and </a:t>
            </a:r>
            <a:r>
              <a:rPr lang="en-US" dirty="0" smtClean="0"/>
              <a:t>sensors</a:t>
            </a:r>
            <a:endParaRPr lang="en-IN" b="1" dirty="0" smtClean="0"/>
          </a:p>
          <a:p>
            <a:pPr lvl="2"/>
            <a:r>
              <a:rPr lang="en-US" dirty="0" smtClean="0"/>
              <a:t>Server Module - Ubidots cloud server</a:t>
            </a:r>
            <a:endParaRPr lang="en-IN" b="1" dirty="0" smtClean="0"/>
          </a:p>
          <a:p>
            <a:pPr algn="just">
              <a:lnSpc>
                <a:spcPct val="115000"/>
              </a:lnSpc>
              <a:spcAft>
                <a:spcPts val="0"/>
              </a:spcAft>
              <a:buNone/>
            </a:pPr>
            <a:endParaRPr lang="en-IN" sz="1800" dirty="0" smtClean="0">
              <a:latin typeface="Times New Roman"/>
              <a:ea typeface="Times New Roman"/>
            </a:endParaRPr>
          </a:p>
          <a:p>
            <a:pPr>
              <a:buNone/>
            </a:pPr>
            <a:endParaRPr lang="en-IN" dirty="0" smtClean="0"/>
          </a:p>
          <a:p>
            <a:pPr lvl="1">
              <a:buNone/>
            </a:pPr>
            <a:endParaRPr lang="en-IN" b="1" dirty="0" smtClean="0"/>
          </a:p>
          <a:p>
            <a:pPr lvl="1"/>
            <a:endParaRPr lang="en-IN" dirty="0" smtClean="0"/>
          </a:p>
          <a:p>
            <a:pPr lvl="2"/>
            <a:endParaRPr lang="en-IN" dirty="0" smtClean="0"/>
          </a:p>
          <a:p>
            <a:endParaRPr lang="en-IN" dirty="0" smtClean="0"/>
          </a:p>
          <a:p>
            <a:pPr lvl="1"/>
            <a:endParaRPr lang="en-IN" dirty="0" smtClean="0"/>
          </a:p>
          <a:p>
            <a:endParaRPr lang="en-IN" dirty="0" smtClean="0"/>
          </a:p>
          <a:p>
            <a:pPr lvl="5"/>
            <a:endParaRPr lang="en-IN" dirty="0" smtClean="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sp>
        <p:nvSpPr>
          <p:cNvPr id="3" name="Content Placeholder 2"/>
          <p:cNvSpPr>
            <a:spLocks noGrp="1"/>
          </p:cNvSpPr>
          <p:nvPr>
            <p:ph idx="1"/>
          </p:nvPr>
        </p:nvSpPr>
        <p:spPr>
          <a:xfrm>
            <a:off x="395536" y="1556792"/>
            <a:ext cx="3096344" cy="4321696"/>
          </a:xfrm>
        </p:spPr>
        <p:txBody>
          <a:bodyPr>
            <a:normAutofit fontScale="92500" lnSpcReduction="10000"/>
          </a:bodyPr>
          <a:lstStyle/>
          <a:p>
            <a:r>
              <a:rPr lang="en-US" dirty="0" smtClean="0"/>
              <a:t>Client Module - Raspberry Pi</a:t>
            </a:r>
            <a:endParaRPr lang="en-IN" b="1" dirty="0" smtClean="0"/>
          </a:p>
          <a:p>
            <a:pPr algn="just">
              <a:lnSpc>
                <a:spcPct val="115000"/>
              </a:lnSpc>
              <a:buNone/>
            </a:pPr>
            <a:r>
              <a:rPr lang="en-IN" sz="1800" dirty="0" smtClean="0"/>
              <a:t>	The</a:t>
            </a:r>
            <a:r>
              <a:rPr lang="en-IN" sz="1800" dirty="0" smtClean="0"/>
              <a:t> Raspberry Pi is a low cost, credit-card sized computer that plugs into a computer monitor or TV, and uses a standard keyboard and mouse. It is a capable little device that enables people of all ages to explore computing, and to learn how to program in languages like Scratch and Python.</a:t>
            </a:r>
            <a:endParaRPr lang="en-IN" sz="1800" b="1" dirty="0" smtClean="0"/>
          </a:p>
          <a:p>
            <a:pPr algn="just">
              <a:lnSpc>
                <a:spcPct val="115000"/>
              </a:lnSpc>
              <a:spcAft>
                <a:spcPts val="0"/>
              </a:spcAft>
              <a:buNone/>
            </a:pPr>
            <a:endParaRPr lang="en-IN" sz="1800" dirty="0" smtClean="0">
              <a:latin typeface="Times New Roman"/>
              <a:ea typeface="Times New Roman"/>
            </a:endParaRPr>
          </a:p>
          <a:p>
            <a:pPr>
              <a:buNone/>
            </a:pPr>
            <a:endParaRPr lang="en-IN" dirty="0" smtClean="0"/>
          </a:p>
          <a:p>
            <a:pPr lvl="1">
              <a:buNone/>
            </a:pPr>
            <a:endParaRPr lang="en-IN" b="1" dirty="0" smtClean="0"/>
          </a:p>
          <a:p>
            <a:pPr lvl="1"/>
            <a:endParaRPr lang="en-IN" dirty="0" smtClean="0"/>
          </a:p>
          <a:p>
            <a:pPr lvl="2"/>
            <a:endParaRPr lang="en-IN" dirty="0" smtClean="0"/>
          </a:p>
          <a:p>
            <a:endParaRPr lang="en-IN" dirty="0" smtClean="0"/>
          </a:p>
          <a:p>
            <a:pPr lvl="1"/>
            <a:endParaRPr lang="en-IN" dirty="0" smtClean="0"/>
          </a:p>
          <a:p>
            <a:endParaRPr lang="en-IN" dirty="0" smtClean="0"/>
          </a:p>
          <a:p>
            <a:pPr lvl="5"/>
            <a:endParaRPr lang="en-IN" dirty="0" smtClean="0"/>
          </a:p>
        </p:txBody>
      </p:sp>
      <p:pic>
        <p:nvPicPr>
          <p:cNvPr id="4" name="Picture 3" descr="Raspberry_Pi_B+_top.jpg"/>
          <p:cNvPicPr/>
          <p:nvPr/>
        </p:nvPicPr>
        <p:blipFill>
          <a:blip r:embed="rId2" cstate="print"/>
          <a:stretch>
            <a:fillRect/>
          </a:stretch>
        </p:blipFill>
        <p:spPr>
          <a:xfrm>
            <a:off x="4067944" y="1988840"/>
            <a:ext cx="4752528" cy="3384376"/>
          </a:xfrm>
          <a:prstGeom prst="rect">
            <a:avLst/>
          </a:prstGeo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print">
            <a:alphaModFix amt="30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Internet of Things Architecture</a:t>
            </a:r>
            <a:endParaRPr lang="en-IN" dirty="0"/>
          </a:p>
        </p:txBody>
      </p:sp>
      <p:pic>
        <p:nvPicPr>
          <p:cNvPr id="4" name="Content Placeholder 3" descr="IOT 2.png"/>
          <p:cNvPicPr>
            <a:picLocks noGrp="1" noChangeAspect="1"/>
          </p:cNvPicPr>
          <p:nvPr>
            <p:ph idx="1"/>
          </p:nvPr>
        </p:nvPicPr>
        <p:blipFill>
          <a:blip r:embed="rId3" cstate="print"/>
          <a:stretch>
            <a:fillRect/>
          </a:stretch>
        </p:blipFill>
        <p:spPr>
          <a:xfrm>
            <a:off x="899592" y="1286319"/>
            <a:ext cx="7416824" cy="5388291"/>
          </a:xfr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DETAILS</a:t>
            </a:r>
            <a:endParaRPr lang="en-IN" dirty="0"/>
          </a:p>
        </p:txBody>
      </p:sp>
      <p:pic>
        <p:nvPicPr>
          <p:cNvPr id="5" name="Picture 4" descr="raspberry_pi_circuit_note_fig2a.jpg"/>
          <p:cNvPicPr/>
          <p:nvPr/>
        </p:nvPicPr>
        <p:blipFill>
          <a:blip r:embed="rId2" cstate="print"/>
          <a:stretch>
            <a:fillRect/>
          </a:stretch>
        </p:blipFill>
        <p:spPr>
          <a:xfrm>
            <a:off x="1331640" y="1340768"/>
            <a:ext cx="6552728" cy="5241259"/>
          </a:xfrm>
          <a:prstGeom prst="rect">
            <a:avLst/>
          </a:prstGeom>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n-IN" dirty="0" smtClean="0"/>
              <a:t>IMPLEMENTATION DETAILS</a:t>
            </a:r>
            <a:endParaRPr lang="en-IN" dirty="0"/>
          </a:p>
        </p:txBody>
      </p:sp>
      <p:pic>
        <p:nvPicPr>
          <p:cNvPr id="4" name="Picture 3" descr="RPi-B-CN-set-up.jpg"/>
          <p:cNvPicPr/>
          <p:nvPr/>
        </p:nvPicPr>
        <p:blipFill>
          <a:blip r:embed="rId2" cstate="print"/>
          <a:stretch>
            <a:fillRect/>
          </a:stretch>
        </p:blipFill>
        <p:spPr>
          <a:xfrm>
            <a:off x="1043608" y="1295400"/>
            <a:ext cx="6912768" cy="5301952"/>
          </a:xfrm>
          <a:prstGeom prst="rect">
            <a:avLst/>
          </a:prstGeom>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b="1" cap="small" dirty="0" smtClean="0"/>
              <a:t>SECURITY PROTOCOL FOR  SMART FIRE FIGHTING</a:t>
            </a:r>
            <a:endParaRPr lang="en-IN" cap="small" dirty="0" smtClean="0"/>
          </a:p>
        </p:txBody>
      </p:sp>
      <p:sp>
        <p:nvSpPr>
          <p:cNvPr id="3" name="Content Placeholder 2"/>
          <p:cNvSpPr>
            <a:spLocks noGrp="1"/>
          </p:cNvSpPr>
          <p:nvPr>
            <p:ph idx="1"/>
          </p:nvPr>
        </p:nvSpPr>
        <p:spPr>
          <a:xfrm>
            <a:off x="323528" y="1600200"/>
            <a:ext cx="8496944" cy="5257800"/>
          </a:xfrm>
        </p:spPr>
        <p:txBody>
          <a:bodyPr>
            <a:normAutofit fontScale="32500" lnSpcReduction="20000"/>
          </a:bodyPr>
          <a:lstStyle/>
          <a:p>
            <a:pPr>
              <a:buNone/>
            </a:pPr>
            <a:r>
              <a:rPr lang="en-AU" dirty="0" smtClean="0"/>
              <a:t>	</a:t>
            </a:r>
            <a:r>
              <a:rPr lang="en-IN" sz="5000" dirty="0" smtClean="0"/>
              <a:t>The </a:t>
            </a:r>
            <a:r>
              <a:rPr lang="en-IN" sz="5000" dirty="0" smtClean="0"/>
              <a:t>Internet of Things (</a:t>
            </a:r>
            <a:r>
              <a:rPr lang="en-IN" sz="5000" dirty="0" err="1" smtClean="0"/>
              <a:t>IoT</a:t>
            </a:r>
            <a:r>
              <a:rPr lang="en-IN" sz="5000" dirty="0" smtClean="0"/>
              <a:t>) is growing by leaps and bounds every day. But as the </a:t>
            </a:r>
            <a:r>
              <a:rPr lang="en-IN" sz="5000" dirty="0" err="1" smtClean="0"/>
              <a:t>IoT</a:t>
            </a:r>
            <a:r>
              <a:rPr lang="en-IN" sz="5000" dirty="0" smtClean="0"/>
              <a:t> grows, so do the security vulnerabilities of the linked objects. A security protocol to protect </a:t>
            </a:r>
            <a:r>
              <a:rPr lang="en-IN" sz="5000" dirty="0" err="1" smtClean="0"/>
              <a:t>IoT</a:t>
            </a:r>
            <a:r>
              <a:rPr lang="en-IN" sz="5000" dirty="0" smtClean="0"/>
              <a:t> devices will always be needed.</a:t>
            </a:r>
          </a:p>
          <a:p>
            <a:pPr>
              <a:buNone/>
            </a:pPr>
            <a:r>
              <a:rPr lang="en-IN" sz="5000" b="1" dirty="0" smtClean="0"/>
              <a:t>	</a:t>
            </a:r>
          </a:p>
          <a:p>
            <a:pPr>
              <a:buNone/>
            </a:pPr>
            <a:r>
              <a:rPr lang="en-IN" sz="5000" b="1" dirty="0" smtClean="0"/>
              <a:t>	</a:t>
            </a:r>
            <a:r>
              <a:rPr lang="en-IN" sz="5000" b="1" dirty="0" smtClean="0"/>
              <a:t>Building </a:t>
            </a:r>
            <a:r>
              <a:rPr lang="en-IN" sz="5000" b="1" dirty="0" smtClean="0"/>
              <a:t>In Security Measures for the Smart Fire Fighting System- </a:t>
            </a:r>
            <a:endParaRPr lang="en-IN" sz="5000" dirty="0" smtClean="0"/>
          </a:p>
          <a:p>
            <a:pPr>
              <a:buNone/>
            </a:pPr>
            <a:endParaRPr lang="en-IN" sz="5000" dirty="0" smtClean="0"/>
          </a:p>
          <a:p>
            <a:r>
              <a:rPr lang="en-IN" sz="5000" dirty="0" smtClean="0"/>
              <a:t>The </a:t>
            </a:r>
            <a:r>
              <a:rPr lang="en-IN" sz="5000" dirty="0" smtClean="0"/>
              <a:t>most obvious one is securing the Web interface of the device. Simple things like making sure that default usernames and passwords are changed during initial setup helps greatly. And the changes shouldn’t allow the use of weak passwords. Perhaps measures such as an account lockout after three to five failed login attempts should be considered.</a:t>
            </a:r>
          </a:p>
          <a:p>
            <a:pPr lvl="0"/>
            <a:r>
              <a:rPr lang="en-IN" sz="5000" dirty="0" smtClean="0"/>
              <a:t>Attention should be paid to passwords beyond just initial setup </a:t>
            </a:r>
            <a:r>
              <a:rPr lang="en-IN" sz="5000" dirty="0" smtClean="0"/>
              <a:t>changes. Two factor</a:t>
            </a:r>
            <a:r>
              <a:rPr lang="en-IN" sz="5000" dirty="0" smtClean="0"/>
              <a:t> authentication may be needed for sensitive areas like administrator accounts.</a:t>
            </a:r>
          </a:p>
          <a:p>
            <a:pPr lvl="0"/>
            <a:r>
              <a:rPr lang="en-IN" sz="5000" dirty="0" smtClean="0"/>
              <a:t>Examining the Web interface for resistance to common attacks like cross-site scripting, cross-site request forgery and SQL injection should be done, too. These attacks are harmful if successful, but they’re also relatively simple in nature, which makes them preventable with the right proactive safeguards.</a:t>
            </a:r>
          </a:p>
          <a:p>
            <a:pPr lvl="0"/>
            <a:r>
              <a:rPr lang="en-IN" sz="5000" dirty="0" smtClean="0"/>
              <a:t>One trick attackers use involves scanning for open ports with a special program and then exploiting those ports. Universal Plug and Play (UPnP) has only exacerbated this problem by standardizing network access points. Open ports can now be used to launch denial-of-service (</a:t>
            </a:r>
            <a:r>
              <a:rPr lang="en-IN" sz="5000" dirty="0" err="1" smtClean="0"/>
              <a:t>DoS</a:t>
            </a:r>
            <a:r>
              <a:rPr lang="en-IN" sz="5000" dirty="0" smtClean="0"/>
              <a:t>) attacks as well as buffer overflow attacks across networks and devices.</a:t>
            </a:r>
          </a:p>
          <a:p>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Technical Challenges</a:t>
            </a:r>
            <a:endParaRPr lang="en-IN" dirty="0"/>
          </a:p>
        </p:txBody>
      </p:sp>
      <p:sp>
        <p:nvSpPr>
          <p:cNvPr id="3" name="Content Placeholder 2"/>
          <p:cNvSpPr>
            <a:spLocks noGrp="1"/>
          </p:cNvSpPr>
          <p:nvPr>
            <p:ph idx="1"/>
          </p:nvPr>
        </p:nvSpPr>
        <p:spPr>
          <a:xfrm>
            <a:off x="323528" y="1600200"/>
            <a:ext cx="8363272" cy="4781128"/>
          </a:xfrm>
        </p:spPr>
        <p:txBody>
          <a:bodyPr>
            <a:normAutofit fontScale="70000" lnSpcReduction="20000"/>
          </a:bodyPr>
          <a:lstStyle/>
          <a:p>
            <a:pPr>
              <a:buNone/>
            </a:pPr>
            <a:r>
              <a:rPr lang="en-IN" dirty="0" smtClean="0"/>
              <a:t>     A large number of standards associated with Smart Fire Fighting remain to be resolved, including the following issues : </a:t>
            </a:r>
          </a:p>
          <a:p>
            <a:pPr>
              <a:buNone/>
            </a:pPr>
            <a:endParaRPr lang="en-IN" dirty="0"/>
          </a:p>
          <a:p>
            <a:pPr>
              <a:buNone/>
            </a:pPr>
            <a:r>
              <a:rPr lang="en-IN" dirty="0" smtClean="0"/>
              <a:t>    • Secure standard methods of transmitting a standard set of data in a standardized format.</a:t>
            </a:r>
          </a:p>
          <a:p>
            <a:pPr>
              <a:buNone/>
            </a:pPr>
            <a:r>
              <a:rPr lang="en-IN" dirty="0" smtClean="0"/>
              <a:t>    • Standardized information for first responders and standard building data models.</a:t>
            </a:r>
          </a:p>
          <a:p>
            <a:pPr>
              <a:buNone/>
            </a:pPr>
            <a:r>
              <a:rPr lang="en-IN" dirty="0" smtClean="0"/>
              <a:t>    • Choice of standard communication protocols and user interfaces.</a:t>
            </a:r>
          </a:p>
          <a:p>
            <a:pPr>
              <a:buNone/>
            </a:pPr>
            <a:r>
              <a:rPr lang="en-IN" dirty="0" smtClean="0"/>
              <a:t>    • Establishment of criteria to automatically route 1-0-1 calls based on message content.</a:t>
            </a:r>
          </a:p>
          <a:p>
            <a:pPr>
              <a:buNone/>
            </a:pPr>
            <a:r>
              <a:rPr lang="en-IN" dirty="0" smtClean="0"/>
              <a:t>    • Implementation of appropriate authorization, authentication, and security protocols.</a:t>
            </a:r>
          </a:p>
          <a:p>
            <a:pPr>
              <a:buNone/>
            </a:pPr>
            <a:r>
              <a:rPr lang="en-IN" dirty="0" smtClean="0"/>
              <a:t>    • Standards for accessing and using cloud-based services.</a:t>
            </a:r>
          </a:p>
          <a:p>
            <a:pPr>
              <a:buNone/>
            </a:pPr>
            <a:r>
              <a:rPr lang="en-IN" dirty="0" smtClean="0"/>
              <a:t>    • Plug-and-play architectures that facilitate integration of components.</a:t>
            </a:r>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a:t>
            </a:r>
            <a:endParaRPr lang="en-IN" dirty="0"/>
          </a:p>
        </p:txBody>
      </p:sp>
      <p:sp>
        <p:nvSpPr>
          <p:cNvPr id="3" name="Content Placeholder 2"/>
          <p:cNvSpPr>
            <a:spLocks noGrp="1"/>
          </p:cNvSpPr>
          <p:nvPr>
            <p:ph idx="1"/>
          </p:nvPr>
        </p:nvSpPr>
        <p:spPr>
          <a:xfrm>
            <a:off x="395536" y="1484784"/>
            <a:ext cx="8229600" cy="4525963"/>
          </a:xfrm>
        </p:spPr>
        <p:txBody>
          <a:bodyPr/>
          <a:lstStyle/>
          <a:p>
            <a:r>
              <a:rPr lang="en-IN" dirty="0" smtClean="0"/>
              <a:t>Python Code </a:t>
            </a:r>
            <a:endParaRPr lang="en-IN" dirty="0"/>
          </a:p>
        </p:txBody>
      </p:sp>
      <p:pic>
        <p:nvPicPr>
          <p:cNvPr id="4" name="Picture 3" descr="C:\SPARSH\New folder (3)\7th Sem\PBL\pbl\5.png"/>
          <p:cNvPicPr/>
          <p:nvPr/>
        </p:nvPicPr>
        <p:blipFill>
          <a:blip r:embed="rId2" cstate="print"/>
          <a:srcRect/>
          <a:stretch>
            <a:fillRect/>
          </a:stretch>
        </p:blipFill>
        <p:spPr bwMode="auto">
          <a:xfrm>
            <a:off x="899592" y="2204864"/>
            <a:ext cx="7272808" cy="4219326"/>
          </a:xfrm>
          <a:prstGeom prst="rect">
            <a:avLst/>
          </a:prstGeom>
          <a:noFill/>
          <a:ln w="9525">
            <a:noFill/>
            <a:miter lim="800000"/>
            <a:headEnd/>
            <a:tailEnd/>
          </a:ln>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lstStyle/>
          <a:p>
            <a:r>
              <a:rPr lang="en-IN" dirty="0" smtClean="0"/>
              <a:t>RESULTS</a:t>
            </a:r>
            <a:endParaRPr lang="en-IN" dirty="0"/>
          </a:p>
        </p:txBody>
      </p:sp>
      <p:sp>
        <p:nvSpPr>
          <p:cNvPr id="3" name="Content Placeholder 2"/>
          <p:cNvSpPr>
            <a:spLocks noGrp="1"/>
          </p:cNvSpPr>
          <p:nvPr>
            <p:ph idx="1"/>
          </p:nvPr>
        </p:nvSpPr>
        <p:spPr>
          <a:xfrm>
            <a:off x="395536" y="1484784"/>
            <a:ext cx="8229600" cy="4525963"/>
          </a:xfrm>
        </p:spPr>
        <p:txBody>
          <a:bodyPr/>
          <a:lstStyle/>
          <a:p>
            <a:r>
              <a:rPr lang="en-US" dirty="0" smtClean="0"/>
              <a:t>Python Code Sample Output</a:t>
            </a:r>
            <a:endParaRPr lang="en-IN" dirty="0"/>
          </a:p>
        </p:txBody>
      </p:sp>
      <p:pic>
        <p:nvPicPr>
          <p:cNvPr id="5" name="Picture 4" descr="C:\SPARSH\New folder (3)\7th Sem\PBL\pbl\7.png"/>
          <p:cNvPicPr/>
          <p:nvPr/>
        </p:nvPicPr>
        <p:blipFill>
          <a:blip r:embed="rId2" cstate="print"/>
          <a:srcRect/>
          <a:stretch>
            <a:fillRect/>
          </a:stretch>
        </p:blipFill>
        <p:spPr bwMode="auto">
          <a:xfrm>
            <a:off x="899592" y="2204864"/>
            <a:ext cx="7200800" cy="4248472"/>
          </a:xfrm>
          <a:prstGeom prst="rect">
            <a:avLst/>
          </a:prstGeom>
          <a:noFill/>
          <a:ln w="9525">
            <a:noFill/>
            <a:miter lim="800000"/>
            <a:headEnd/>
            <a:tailEnd/>
          </a:ln>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lstStyle/>
          <a:p>
            <a:r>
              <a:rPr lang="en-IN" dirty="0" smtClean="0"/>
              <a:t>RESULTS</a:t>
            </a:r>
            <a:endParaRPr lang="en-IN" dirty="0"/>
          </a:p>
        </p:txBody>
      </p:sp>
      <p:sp>
        <p:nvSpPr>
          <p:cNvPr id="3" name="Content Placeholder 2"/>
          <p:cNvSpPr>
            <a:spLocks noGrp="1"/>
          </p:cNvSpPr>
          <p:nvPr>
            <p:ph idx="1"/>
          </p:nvPr>
        </p:nvSpPr>
        <p:spPr>
          <a:xfrm>
            <a:off x="395536" y="1484785"/>
            <a:ext cx="8229600" cy="1008111"/>
          </a:xfrm>
        </p:spPr>
        <p:txBody>
          <a:bodyPr>
            <a:normAutofit fontScale="62500" lnSpcReduction="20000"/>
          </a:bodyPr>
          <a:lstStyle/>
          <a:p>
            <a:r>
              <a:rPr lang="en-US" b="1" dirty="0" smtClean="0"/>
              <a:t>Ubidots Smoke </a:t>
            </a:r>
            <a:r>
              <a:rPr lang="en-US" b="1" dirty="0" smtClean="0"/>
              <a:t>Source</a:t>
            </a:r>
          </a:p>
          <a:p>
            <a:pPr>
              <a:buNone/>
            </a:pPr>
            <a:r>
              <a:rPr lang="en-IN" dirty="0" smtClean="0"/>
              <a:t>	This </a:t>
            </a:r>
            <a:r>
              <a:rPr lang="en-IN" dirty="0" smtClean="0"/>
              <a:t>source contains the value of smoke. If the smoke value, which is a digital value, is 1 means smoke is detected else smoke is not detected.</a:t>
            </a:r>
          </a:p>
          <a:p>
            <a:endParaRPr lang="en-IN" dirty="0"/>
          </a:p>
        </p:txBody>
      </p:sp>
      <p:pic>
        <p:nvPicPr>
          <p:cNvPr id="6" name="Picture 5" descr="C:\Users\Sanu\Desktop\PBL\17.png"/>
          <p:cNvPicPr/>
          <p:nvPr/>
        </p:nvPicPr>
        <p:blipFill>
          <a:blip r:embed="rId2" cstate="print"/>
          <a:srcRect/>
          <a:stretch>
            <a:fillRect/>
          </a:stretch>
        </p:blipFill>
        <p:spPr bwMode="auto">
          <a:xfrm>
            <a:off x="611560" y="2564904"/>
            <a:ext cx="7704856" cy="3960440"/>
          </a:xfrm>
          <a:prstGeom prst="rect">
            <a:avLst/>
          </a:prstGeom>
          <a:noFill/>
          <a:ln w="9525">
            <a:noFill/>
            <a:miter lim="800000"/>
            <a:headEnd/>
            <a:tailEnd/>
          </a:ln>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lstStyle/>
          <a:p>
            <a:r>
              <a:rPr lang="en-IN" dirty="0" smtClean="0"/>
              <a:t>RESULTS</a:t>
            </a:r>
            <a:endParaRPr lang="en-IN" dirty="0"/>
          </a:p>
        </p:txBody>
      </p:sp>
      <p:sp>
        <p:nvSpPr>
          <p:cNvPr id="3" name="Content Placeholder 2"/>
          <p:cNvSpPr>
            <a:spLocks noGrp="1"/>
          </p:cNvSpPr>
          <p:nvPr>
            <p:ph idx="1"/>
          </p:nvPr>
        </p:nvSpPr>
        <p:spPr>
          <a:xfrm>
            <a:off x="395536" y="1484785"/>
            <a:ext cx="8229600" cy="1008111"/>
          </a:xfrm>
        </p:spPr>
        <p:txBody>
          <a:bodyPr>
            <a:normAutofit fontScale="92500" lnSpcReduction="10000"/>
          </a:bodyPr>
          <a:lstStyle/>
          <a:p>
            <a:r>
              <a:rPr lang="en-US" b="1" dirty="0" smtClean="0"/>
              <a:t>Ubidots Smoke </a:t>
            </a:r>
            <a:r>
              <a:rPr lang="en-US" b="1" dirty="0" smtClean="0"/>
              <a:t>Source Data</a:t>
            </a:r>
          </a:p>
          <a:p>
            <a:pPr>
              <a:buNone/>
            </a:pPr>
            <a:r>
              <a:rPr lang="en-IN" dirty="0" smtClean="0"/>
              <a:t>	</a:t>
            </a:r>
            <a:endParaRPr lang="en-IN" dirty="0"/>
          </a:p>
        </p:txBody>
      </p:sp>
      <p:pic>
        <p:nvPicPr>
          <p:cNvPr id="5" name="Picture 4" descr="C:\Users\Sanu\Desktop\PBL\12.png"/>
          <p:cNvPicPr/>
          <p:nvPr/>
        </p:nvPicPr>
        <p:blipFill>
          <a:blip r:embed="rId2" cstate="print"/>
          <a:srcRect/>
          <a:stretch>
            <a:fillRect/>
          </a:stretch>
        </p:blipFill>
        <p:spPr bwMode="auto">
          <a:xfrm>
            <a:off x="683568" y="1988840"/>
            <a:ext cx="7848872" cy="4464496"/>
          </a:xfrm>
          <a:prstGeom prst="rect">
            <a:avLst/>
          </a:prstGeom>
          <a:noFill/>
          <a:ln w="9525">
            <a:noFill/>
            <a:miter lim="800000"/>
            <a:headEnd/>
            <a:tailEnd/>
          </a:ln>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lstStyle/>
          <a:p>
            <a:r>
              <a:rPr lang="en-IN" dirty="0" smtClean="0"/>
              <a:t>RESULTS</a:t>
            </a:r>
            <a:endParaRPr lang="en-IN" dirty="0"/>
          </a:p>
        </p:txBody>
      </p:sp>
      <p:sp>
        <p:nvSpPr>
          <p:cNvPr id="3" name="Content Placeholder 2"/>
          <p:cNvSpPr>
            <a:spLocks noGrp="1"/>
          </p:cNvSpPr>
          <p:nvPr>
            <p:ph idx="1"/>
          </p:nvPr>
        </p:nvSpPr>
        <p:spPr>
          <a:xfrm>
            <a:off x="395536" y="1340769"/>
            <a:ext cx="8229600" cy="1152128"/>
          </a:xfrm>
        </p:spPr>
        <p:txBody>
          <a:bodyPr>
            <a:normAutofit fontScale="62500" lnSpcReduction="20000"/>
          </a:bodyPr>
          <a:lstStyle/>
          <a:p>
            <a:r>
              <a:rPr lang="en-US" b="1" dirty="0" smtClean="0"/>
              <a:t>Ubidots </a:t>
            </a:r>
            <a:r>
              <a:rPr lang="en-US" b="1" dirty="0" smtClean="0"/>
              <a:t>Temperature Source</a:t>
            </a:r>
          </a:p>
          <a:p>
            <a:pPr>
              <a:buNone/>
            </a:pPr>
            <a:r>
              <a:rPr lang="en-IN" dirty="0" smtClean="0"/>
              <a:t>	</a:t>
            </a:r>
            <a:r>
              <a:rPr lang="en-IN" dirty="0" smtClean="0"/>
              <a:t> This shows the temperature source. It shows the different temperature sensed by the sensor per second. A graph is also present which shows the previous data of the temperature.</a:t>
            </a:r>
          </a:p>
          <a:p>
            <a:pPr>
              <a:buNone/>
            </a:pPr>
            <a:endParaRPr lang="en-IN" dirty="0" smtClean="0"/>
          </a:p>
          <a:p>
            <a:endParaRPr lang="en-IN" dirty="0"/>
          </a:p>
        </p:txBody>
      </p:sp>
      <p:pic>
        <p:nvPicPr>
          <p:cNvPr id="5" name="Picture 4" descr="C:\Users\Sanu\Desktop\PBL\13.png"/>
          <p:cNvPicPr/>
          <p:nvPr/>
        </p:nvPicPr>
        <p:blipFill>
          <a:blip r:embed="rId2" cstate="print"/>
          <a:srcRect/>
          <a:stretch>
            <a:fillRect/>
          </a:stretch>
        </p:blipFill>
        <p:spPr bwMode="auto">
          <a:xfrm>
            <a:off x="539552" y="2492896"/>
            <a:ext cx="8136904" cy="3964276"/>
          </a:xfrm>
          <a:prstGeom prst="rect">
            <a:avLst/>
          </a:prstGeom>
          <a:noFill/>
          <a:ln w="9525">
            <a:noFill/>
            <a:miter lim="800000"/>
            <a:headEnd/>
            <a:tailEnd/>
          </a:ln>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lstStyle/>
          <a:p>
            <a:r>
              <a:rPr lang="en-IN" dirty="0" smtClean="0"/>
              <a:t>RESULTS</a:t>
            </a:r>
            <a:endParaRPr lang="en-IN" dirty="0"/>
          </a:p>
        </p:txBody>
      </p:sp>
      <p:sp>
        <p:nvSpPr>
          <p:cNvPr id="3" name="Content Placeholder 2"/>
          <p:cNvSpPr>
            <a:spLocks noGrp="1"/>
          </p:cNvSpPr>
          <p:nvPr>
            <p:ph idx="1"/>
          </p:nvPr>
        </p:nvSpPr>
        <p:spPr>
          <a:xfrm>
            <a:off x="395536" y="1340769"/>
            <a:ext cx="8229600" cy="936103"/>
          </a:xfrm>
        </p:spPr>
        <p:txBody>
          <a:bodyPr>
            <a:normAutofit fontScale="62500" lnSpcReduction="20000"/>
          </a:bodyPr>
          <a:lstStyle/>
          <a:p>
            <a:r>
              <a:rPr lang="en-IN" b="1" dirty="0" smtClean="0"/>
              <a:t>Events :</a:t>
            </a:r>
            <a:endParaRPr lang="en-IN" dirty="0" smtClean="0"/>
          </a:p>
          <a:p>
            <a:pPr>
              <a:buNone/>
            </a:pPr>
            <a:r>
              <a:rPr lang="en-IN" b="1" dirty="0" smtClean="0"/>
              <a:t>	</a:t>
            </a:r>
            <a:r>
              <a:rPr lang="en-IN" dirty="0" smtClean="0"/>
              <a:t>Events </a:t>
            </a:r>
            <a:r>
              <a:rPr lang="en-IN" dirty="0" smtClean="0"/>
              <a:t>are generated if smoke value is 1 or temperature is above 50. It can be changed accordingly</a:t>
            </a:r>
            <a:r>
              <a:rPr lang="en-IN" dirty="0" smtClean="0"/>
              <a:t>.</a:t>
            </a:r>
            <a:r>
              <a:rPr lang="en-IN" dirty="0" smtClean="0"/>
              <a:t> </a:t>
            </a:r>
            <a:endParaRPr lang="en-IN" dirty="0"/>
          </a:p>
        </p:txBody>
      </p:sp>
      <p:pic>
        <p:nvPicPr>
          <p:cNvPr id="6" name="Picture 5" descr="C:\Users\Sanu\Desktop\PBL\15.png"/>
          <p:cNvPicPr/>
          <p:nvPr/>
        </p:nvPicPr>
        <p:blipFill>
          <a:blip r:embed="rId2" cstate="print"/>
          <a:srcRect/>
          <a:stretch>
            <a:fillRect/>
          </a:stretch>
        </p:blipFill>
        <p:spPr bwMode="auto">
          <a:xfrm>
            <a:off x="755576" y="2439858"/>
            <a:ext cx="7848872" cy="3941470"/>
          </a:xfrm>
          <a:prstGeom prst="rect">
            <a:avLst/>
          </a:prstGeom>
          <a:noFill/>
          <a:ln w="9525">
            <a:noFill/>
            <a:miter lim="800000"/>
            <a:headEnd/>
            <a:tailEnd/>
          </a:ln>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The Evolution from </a:t>
            </a:r>
            <a:br>
              <a:rPr lang="en-IN" dirty="0" smtClean="0"/>
            </a:br>
            <a:r>
              <a:rPr lang="en-IN" dirty="0" smtClean="0"/>
              <a:t>Fire Fighting to Smart Fire Fighting</a:t>
            </a:r>
            <a:endParaRPr lang="en-IN" dirty="0"/>
          </a:p>
        </p:txBody>
      </p:sp>
      <p:pic>
        <p:nvPicPr>
          <p:cNvPr id="4" name="Content Placeholder 3" descr="Smart Fire Fighting Process.png"/>
          <p:cNvPicPr>
            <a:picLocks noGrp="1" noChangeAspect="1"/>
          </p:cNvPicPr>
          <p:nvPr>
            <p:ph idx="1"/>
          </p:nvPr>
        </p:nvPicPr>
        <p:blipFill>
          <a:blip r:embed="rId3" cstate="print"/>
          <a:stretch>
            <a:fillRect/>
          </a:stretch>
        </p:blipFill>
        <p:spPr>
          <a:xfrm>
            <a:off x="827111" y="1641423"/>
            <a:ext cx="7633321" cy="5027937"/>
          </a:xfrm>
        </p:spPr>
      </p:pic>
      <p:sp>
        <p:nvSpPr>
          <p:cNvPr id="5" name="Rectangle 4"/>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5" name="Rectangle 4"/>
          <p:cNvSpPr/>
          <p:nvPr/>
        </p:nvSpPr>
        <p:spPr>
          <a:xfrm>
            <a:off x="755576" y="1700808"/>
            <a:ext cx="7848872" cy="3785652"/>
          </a:xfrm>
          <a:prstGeom prst="rect">
            <a:avLst/>
          </a:prstGeom>
        </p:spPr>
        <p:txBody>
          <a:bodyPr wrap="square">
            <a:spAutoFit/>
          </a:bodyPr>
          <a:lstStyle/>
          <a:p>
            <a:r>
              <a:rPr lang="en-IN" sz="2000" dirty="0">
                <a:solidFill>
                  <a:prstClr val="black"/>
                </a:solidFill>
              </a:rPr>
              <a:t>The report concludes in outlining four central areas where the best efforts must be put into in order to reach a reality of </a:t>
            </a:r>
            <a:r>
              <a:rPr lang="en-IN" sz="2000" dirty="0">
                <a:solidFill>
                  <a:prstClr val="black"/>
                </a:solidFill>
              </a:rPr>
              <a:t>“smart fire-fighting”: </a:t>
            </a:r>
          </a:p>
          <a:p>
            <a:endParaRPr lang="en-IN" sz="2000" dirty="0">
              <a:solidFill>
                <a:prstClr val="black"/>
              </a:solidFill>
            </a:endParaRPr>
          </a:p>
          <a:p>
            <a:pPr>
              <a:buFont typeface="Wingdings" pitchFamily="2" charset="2"/>
              <a:buChar char="Ø"/>
            </a:pPr>
            <a:r>
              <a:rPr lang="en-IN" sz="2000" dirty="0">
                <a:solidFill>
                  <a:prstClr val="black"/>
                </a:solidFill>
              </a:rPr>
              <a:t> Increased </a:t>
            </a:r>
            <a:r>
              <a:rPr lang="en-IN" sz="2000" dirty="0">
                <a:solidFill>
                  <a:prstClr val="black"/>
                </a:solidFill>
              </a:rPr>
              <a:t>use of sensors during a fire event to increase awareness to the happenings in the field and the firemen’s location. </a:t>
            </a:r>
            <a:endParaRPr lang="en-IN" sz="2000" dirty="0">
              <a:solidFill>
                <a:prstClr val="black"/>
              </a:solidFill>
            </a:endParaRPr>
          </a:p>
          <a:p>
            <a:endParaRPr lang="en-IN" sz="2000" dirty="0">
              <a:solidFill>
                <a:prstClr val="black"/>
              </a:solidFill>
            </a:endParaRPr>
          </a:p>
          <a:p>
            <a:pPr>
              <a:buFont typeface="Wingdings" pitchFamily="2" charset="2"/>
              <a:buChar char="Ø"/>
            </a:pPr>
            <a:r>
              <a:rPr lang="en-IN" sz="2000" dirty="0">
                <a:solidFill>
                  <a:prstClr val="black"/>
                </a:solidFill>
              </a:rPr>
              <a:t> </a:t>
            </a:r>
            <a:r>
              <a:rPr lang="en-IN" sz="2000" dirty="0">
                <a:solidFill>
                  <a:prstClr val="black"/>
                </a:solidFill>
              </a:rPr>
              <a:t>Gathering </a:t>
            </a:r>
            <a:r>
              <a:rPr lang="en-IN" sz="2000" dirty="0">
                <a:solidFill>
                  <a:prstClr val="black"/>
                </a:solidFill>
              </a:rPr>
              <a:t>more data and analyzing it in advance to manage more efficiently at the time of the event. </a:t>
            </a:r>
            <a:endParaRPr lang="en-IN" sz="2000" dirty="0">
              <a:solidFill>
                <a:prstClr val="black"/>
              </a:solidFill>
            </a:endParaRPr>
          </a:p>
          <a:p>
            <a:endParaRPr lang="en-IN" sz="2000" dirty="0">
              <a:solidFill>
                <a:prstClr val="black"/>
              </a:solidFill>
            </a:endParaRPr>
          </a:p>
          <a:p>
            <a:pPr>
              <a:buFont typeface="Wingdings" pitchFamily="2" charset="2"/>
              <a:buChar char="Ø"/>
            </a:pPr>
            <a:r>
              <a:rPr lang="en-IN" sz="2000" dirty="0">
                <a:solidFill>
                  <a:prstClr val="black"/>
                </a:solidFill>
              </a:rPr>
              <a:t> </a:t>
            </a:r>
            <a:r>
              <a:rPr lang="en-IN" sz="2000" dirty="0">
                <a:solidFill>
                  <a:prstClr val="black"/>
                </a:solidFill>
              </a:rPr>
              <a:t>Sharing </a:t>
            </a:r>
            <a:r>
              <a:rPr lang="en-IN" sz="2000" dirty="0">
                <a:solidFill>
                  <a:prstClr val="black"/>
                </a:solidFill>
              </a:rPr>
              <a:t>mutual knowledge between different information systems</a:t>
            </a:r>
            <a:r>
              <a:rPr lang="en-IN" sz="2000" dirty="0">
                <a:solidFill>
                  <a:prstClr val="black"/>
                </a:solidFill>
              </a:rPr>
              <a:t>.</a:t>
            </a:r>
          </a:p>
          <a:p>
            <a:r>
              <a:rPr lang="en-IN" sz="2000" dirty="0">
                <a:solidFill>
                  <a:prstClr val="black"/>
                </a:solidFill>
              </a:rPr>
              <a:t> </a:t>
            </a:r>
          </a:p>
          <a:p>
            <a:pPr>
              <a:buFont typeface="Wingdings" pitchFamily="2" charset="2"/>
              <a:buChar char="Ø"/>
            </a:pPr>
            <a:r>
              <a:rPr lang="en-IN" sz="2000" dirty="0">
                <a:solidFill>
                  <a:prstClr val="black"/>
                </a:solidFill>
              </a:rPr>
              <a:t> </a:t>
            </a:r>
            <a:r>
              <a:rPr lang="en-IN" sz="2000" dirty="0">
                <a:solidFill>
                  <a:prstClr val="black"/>
                </a:solidFill>
              </a:rPr>
              <a:t>Developing </a:t>
            </a:r>
            <a:r>
              <a:rPr lang="en-IN" sz="2000" dirty="0">
                <a:solidFill>
                  <a:prstClr val="black"/>
                </a:solidFill>
              </a:rPr>
              <a:t>smart systems that help the decision making </a:t>
            </a:r>
            <a:r>
              <a:rPr lang="en-IN" sz="2000" dirty="0">
                <a:solidFill>
                  <a:prstClr val="black"/>
                </a:solidFill>
              </a:rPr>
              <a:t>process</a:t>
            </a:r>
            <a:r>
              <a:rPr lang="en-IN" sz="2000" dirty="0">
                <a:solidFill>
                  <a:prstClr val="black"/>
                </a:solidFill>
              </a:rPr>
              <a:t>.</a:t>
            </a:r>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WORK</a:t>
            </a:r>
            <a:endParaRPr lang="en-IN" dirty="0"/>
          </a:p>
        </p:txBody>
      </p:sp>
      <p:sp>
        <p:nvSpPr>
          <p:cNvPr id="3" name="Content Placeholder 2"/>
          <p:cNvSpPr>
            <a:spLocks noGrp="1"/>
          </p:cNvSpPr>
          <p:nvPr>
            <p:ph idx="1"/>
          </p:nvPr>
        </p:nvSpPr>
        <p:spPr>
          <a:xfrm>
            <a:off x="144016" y="1484784"/>
            <a:ext cx="2483768" cy="4525963"/>
          </a:xfrm>
        </p:spPr>
        <p:txBody>
          <a:bodyPr>
            <a:normAutofit/>
          </a:bodyPr>
          <a:lstStyle/>
          <a:p>
            <a:r>
              <a:rPr lang="en-US" dirty="0" smtClean="0"/>
              <a:t>Almost </a:t>
            </a:r>
            <a:r>
              <a:rPr lang="en-US" dirty="0" smtClean="0"/>
              <a:t>all things will work on your voice in future as described by this image.</a:t>
            </a:r>
            <a:endParaRPr lang="en-IN" dirty="0" smtClean="0"/>
          </a:p>
          <a:p>
            <a:endParaRPr lang="en-IN" dirty="0"/>
          </a:p>
        </p:txBody>
      </p:sp>
      <p:pic>
        <p:nvPicPr>
          <p:cNvPr id="5" name="Picture 4" descr="https://qph.is.quoracdn.net/main-qimg-7a8cad1e32ee3a482671965056e75e89?convert_to_webp=true"/>
          <p:cNvPicPr/>
          <p:nvPr/>
        </p:nvPicPr>
        <p:blipFill>
          <a:blip r:embed="rId2" cstate="print"/>
          <a:srcRect/>
          <a:stretch>
            <a:fillRect/>
          </a:stretch>
        </p:blipFill>
        <p:spPr bwMode="auto">
          <a:xfrm>
            <a:off x="2861026" y="1556792"/>
            <a:ext cx="5815430" cy="4024743"/>
          </a:xfrm>
          <a:prstGeom prst="rect">
            <a:avLst/>
          </a:prstGeom>
          <a:noFill/>
          <a:ln w="9525">
            <a:noFill/>
            <a:miter lim="800000"/>
            <a:headEnd/>
            <a:tailEnd/>
          </a:ln>
        </p:spPr>
      </p:pic>
      <p:sp>
        <p:nvSpPr>
          <p:cNvPr id="6" name="Rectangle 5"/>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WORK</a:t>
            </a:r>
            <a:endParaRPr lang="en-IN" dirty="0"/>
          </a:p>
        </p:txBody>
      </p:sp>
      <p:sp>
        <p:nvSpPr>
          <p:cNvPr id="3" name="Content Placeholder 2"/>
          <p:cNvSpPr>
            <a:spLocks noGrp="1"/>
          </p:cNvSpPr>
          <p:nvPr>
            <p:ph idx="1"/>
          </p:nvPr>
        </p:nvSpPr>
        <p:spPr>
          <a:xfrm>
            <a:off x="144016" y="1484785"/>
            <a:ext cx="8388424" cy="1080120"/>
          </a:xfrm>
        </p:spPr>
        <p:txBody>
          <a:bodyPr>
            <a:normAutofit/>
          </a:bodyPr>
          <a:lstStyle/>
          <a:p>
            <a:r>
              <a:rPr lang="en-US" dirty="0" smtClean="0"/>
              <a:t>Another </a:t>
            </a:r>
            <a:r>
              <a:rPr lang="en-US" dirty="0" smtClean="0"/>
              <a:t>example of "Almost Everything is in Control with </a:t>
            </a:r>
            <a:r>
              <a:rPr lang="en-US" dirty="0" err="1" smtClean="0"/>
              <a:t>IoT</a:t>
            </a:r>
            <a:r>
              <a:rPr lang="en-US" dirty="0" smtClean="0"/>
              <a:t>".</a:t>
            </a:r>
            <a:endParaRPr lang="en-IN" dirty="0"/>
          </a:p>
        </p:txBody>
      </p:sp>
      <p:pic>
        <p:nvPicPr>
          <p:cNvPr id="6" name="Picture 5" descr="https://qph.is.quoracdn.net/main-qimg-7e2865b4759b11a4279c79652f39ce2b?convert_to_webp=true"/>
          <p:cNvPicPr/>
          <p:nvPr/>
        </p:nvPicPr>
        <p:blipFill>
          <a:blip r:embed="rId2" cstate="print"/>
          <a:srcRect/>
          <a:stretch>
            <a:fillRect/>
          </a:stretch>
        </p:blipFill>
        <p:spPr bwMode="auto">
          <a:xfrm>
            <a:off x="611560" y="2780928"/>
            <a:ext cx="7848872" cy="3744416"/>
          </a:xfrm>
          <a:prstGeom prst="rect">
            <a:avLst/>
          </a:prstGeom>
          <a:noFill/>
          <a:ln w="9525">
            <a:noFill/>
            <a:miter lim="800000"/>
            <a:headEnd/>
            <a:tailEnd/>
          </a:ln>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WORK</a:t>
            </a:r>
            <a:endParaRPr lang="en-IN" dirty="0"/>
          </a:p>
        </p:txBody>
      </p:sp>
      <p:sp>
        <p:nvSpPr>
          <p:cNvPr id="3" name="Content Placeholder 2"/>
          <p:cNvSpPr>
            <a:spLocks noGrp="1"/>
          </p:cNvSpPr>
          <p:nvPr>
            <p:ph idx="1"/>
          </p:nvPr>
        </p:nvSpPr>
        <p:spPr>
          <a:xfrm>
            <a:off x="251520" y="1916832"/>
            <a:ext cx="2915816" cy="2376264"/>
          </a:xfrm>
        </p:spPr>
        <p:txBody>
          <a:bodyPr>
            <a:normAutofit fontScale="92500" lnSpcReduction="10000"/>
          </a:bodyPr>
          <a:lstStyle/>
          <a:p>
            <a:r>
              <a:rPr lang="en-US" dirty="0" smtClean="0"/>
              <a:t>You </a:t>
            </a:r>
            <a:r>
              <a:rPr lang="en-US" dirty="0" smtClean="0"/>
              <a:t>will control the inside environment of your home from outside.</a:t>
            </a:r>
            <a:endParaRPr lang="en-IN" dirty="0"/>
          </a:p>
        </p:txBody>
      </p:sp>
      <p:pic>
        <p:nvPicPr>
          <p:cNvPr id="5" name="Picture 4" descr="https://qph.is.quoracdn.net/main-qimg-22403763150a2c1a3791bddb5026f160?convert_to_webp=true"/>
          <p:cNvPicPr/>
          <p:nvPr/>
        </p:nvPicPr>
        <p:blipFill>
          <a:blip r:embed="rId2" cstate="print"/>
          <a:srcRect/>
          <a:stretch>
            <a:fillRect/>
          </a:stretch>
        </p:blipFill>
        <p:spPr bwMode="auto">
          <a:xfrm>
            <a:off x="3419872" y="1700808"/>
            <a:ext cx="5486400" cy="3657981"/>
          </a:xfrm>
          <a:prstGeom prst="rect">
            <a:avLst/>
          </a:prstGeom>
          <a:noFill/>
          <a:ln w="9525">
            <a:noFill/>
            <a:miter lim="800000"/>
            <a:headEnd/>
            <a:tailEnd/>
          </a:ln>
        </p:spPr>
      </p:pic>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BIBLIOGRAPHY</a:t>
            </a:r>
            <a:endParaRPr lang="en-IN" dirty="0"/>
          </a:p>
        </p:txBody>
      </p:sp>
      <p:sp>
        <p:nvSpPr>
          <p:cNvPr id="3" name="Content Placeholder 2"/>
          <p:cNvSpPr>
            <a:spLocks noGrp="1"/>
          </p:cNvSpPr>
          <p:nvPr>
            <p:ph idx="1"/>
          </p:nvPr>
        </p:nvSpPr>
        <p:spPr/>
        <p:txBody>
          <a:bodyPr>
            <a:normAutofit fontScale="47500" lnSpcReduction="20000"/>
          </a:bodyPr>
          <a:lstStyle/>
          <a:p>
            <a:pPr>
              <a:buNone/>
            </a:pPr>
            <a:r>
              <a:rPr lang="en-US" dirty="0"/>
              <a:t>[1]https://www.nedcc.org/free-resources/preservation-leaflets/3.-emergency-  management/3.2-an-introduction-to-fire-detection,-alarm,-and-automatic-fire-sprinklers</a:t>
            </a:r>
            <a:endParaRPr lang="en-IN" dirty="0"/>
          </a:p>
          <a:p>
            <a:pPr>
              <a:buNone/>
            </a:pPr>
            <a:r>
              <a:rPr lang="en-US" dirty="0"/>
              <a:t> </a:t>
            </a:r>
            <a:endParaRPr lang="en-IN" dirty="0"/>
          </a:p>
          <a:p>
            <a:pPr>
              <a:buNone/>
            </a:pPr>
            <a:r>
              <a:rPr lang="en-US" dirty="0"/>
              <a:t>[2</a:t>
            </a:r>
            <a:r>
              <a:rPr lang="en-US" dirty="0" smtClean="0"/>
              <a:t>] </a:t>
            </a:r>
            <a:r>
              <a:rPr lang="en-US" dirty="0"/>
              <a:t>http://ubidots.com/</a:t>
            </a:r>
            <a:endParaRPr lang="en-IN" dirty="0"/>
          </a:p>
          <a:p>
            <a:pPr>
              <a:buNone/>
            </a:pPr>
            <a:r>
              <a:rPr lang="en-US" dirty="0"/>
              <a:t> </a:t>
            </a:r>
            <a:endParaRPr lang="en-IN" dirty="0"/>
          </a:p>
          <a:p>
            <a:pPr>
              <a:buNone/>
            </a:pPr>
            <a:r>
              <a:rPr lang="en-US" dirty="0"/>
              <a:t>[</a:t>
            </a:r>
            <a:r>
              <a:rPr lang="en-US" dirty="0" smtClean="0"/>
              <a:t>3]http</a:t>
            </a:r>
            <a:r>
              <a:rPr lang="en-US" dirty="0"/>
              <a:t>://www.govtech.com/fs/New-Era-in-Firefighting-Leverages-the-Internet-of-Things.html</a:t>
            </a:r>
            <a:endParaRPr lang="en-IN" dirty="0"/>
          </a:p>
          <a:p>
            <a:pPr>
              <a:buNone/>
            </a:pPr>
            <a:r>
              <a:rPr lang="en-US" dirty="0"/>
              <a:t> </a:t>
            </a:r>
            <a:endParaRPr lang="en-IN" dirty="0"/>
          </a:p>
          <a:p>
            <a:pPr>
              <a:buNone/>
            </a:pPr>
            <a:r>
              <a:rPr lang="en-US" dirty="0"/>
              <a:t>[</a:t>
            </a:r>
            <a:r>
              <a:rPr lang="en-US" dirty="0" smtClean="0"/>
              <a:t>4]http</a:t>
            </a:r>
            <a:r>
              <a:rPr lang="en-US" dirty="0"/>
              <a:t>://www.forbes.com/sites/federicoguerrini/2015/06/29/firefighters-and-the-internet-of-things/</a:t>
            </a:r>
            <a:endParaRPr lang="en-IN" dirty="0"/>
          </a:p>
          <a:p>
            <a:pPr>
              <a:buNone/>
            </a:pPr>
            <a:r>
              <a:rPr lang="en-US" dirty="0"/>
              <a:t> </a:t>
            </a:r>
            <a:endParaRPr lang="en-IN" dirty="0"/>
          </a:p>
          <a:p>
            <a:pPr>
              <a:buNone/>
            </a:pPr>
            <a:r>
              <a:rPr lang="en-US" dirty="0"/>
              <a:t>[</a:t>
            </a:r>
            <a:r>
              <a:rPr lang="en-US" dirty="0" smtClean="0"/>
              <a:t>5]http</a:t>
            </a:r>
            <a:r>
              <a:rPr lang="en-US" dirty="0"/>
              <a:t>://www.jbrehm.com/blog/2015/6/11/smart-fire-fighting-merging-iot-and-big-data-for-fire-safety</a:t>
            </a:r>
            <a:endParaRPr lang="en-IN" dirty="0"/>
          </a:p>
          <a:p>
            <a:pPr>
              <a:buNone/>
            </a:pPr>
            <a:r>
              <a:rPr lang="en-US" dirty="0"/>
              <a:t> </a:t>
            </a:r>
            <a:endParaRPr lang="en-IN" dirty="0"/>
          </a:p>
          <a:p>
            <a:pPr>
              <a:buNone/>
            </a:pPr>
            <a:r>
              <a:rPr lang="en-US" dirty="0"/>
              <a:t>[6</a:t>
            </a:r>
            <a:r>
              <a:rPr lang="en-US" dirty="0" smtClean="0"/>
              <a:t>] </a:t>
            </a:r>
            <a:r>
              <a:rPr lang="en-US" dirty="0"/>
              <a:t>http://www.criticallink.com/2015/07/firefighting-and-the-iot/</a:t>
            </a:r>
            <a:endParaRPr lang="en-IN" dirty="0"/>
          </a:p>
          <a:p>
            <a:pPr>
              <a:buNone/>
            </a:pPr>
            <a:r>
              <a:rPr lang="en-US" dirty="0"/>
              <a:t> </a:t>
            </a:r>
            <a:endParaRPr lang="en-IN" dirty="0"/>
          </a:p>
          <a:p>
            <a:pPr>
              <a:buNone/>
            </a:pPr>
            <a:r>
              <a:rPr lang="en-US" dirty="0"/>
              <a:t>[7</a:t>
            </a:r>
            <a:r>
              <a:rPr lang="en-US" dirty="0" smtClean="0"/>
              <a:t>] </a:t>
            </a:r>
            <a:r>
              <a:rPr lang="en-US" dirty="0"/>
              <a:t>http://www.nist.gov/el/fire_research/201506_smart_fire_roadmap.cfm</a:t>
            </a:r>
            <a:endParaRPr lang="en-IN" dirty="0"/>
          </a:p>
          <a:p>
            <a:pPr>
              <a:buNone/>
            </a:pPr>
            <a:r>
              <a:rPr lang="en-US" dirty="0"/>
              <a:t> </a:t>
            </a:r>
            <a:endParaRPr lang="en-IN" dirty="0"/>
          </a:p>
          <a:p>
            <a:pPr>
              <a:buNone/>
            </a:pPr>
            <a:r>
              <a:rPr lang="en-US" dirty="0"/>
              <a:t>[8</a:t>
            </a:r>
            <a:r>
              <a:rPr lang="en-US" dirty="0" smtClean="0"/>
              <a:t>] </a:t>
            </a:r>
            <a:r>
              <a:rPr lang="en-US" dirty="0"/>
              <a:t>IEEE Journals and papers -  http://ieeexplore.ieee.org/</a:t>
            </a:r>
            <a:endParaRPr lang="en-IN" dirty="0"/>
          </a:p>
          <a:p>
            <a:pPr>
              <a:buNone/>
            </a:pPr>
            <a:r>
              <a:rPr lang="en-US" dirty="0"/>
              <a:t> </a:t>
            </a:r>
            <a:endParaRPr lang="en-IN" dirty="0"/>
          </a:p>
          <a:p>
            <a:pPr>
              <a:buNone/>
            </a:pPr>
            <a:r>
              <a:rPr lang="en-US" dirty="0"/>
              <a:t>[9</a:t>
            </a:r>
            <a:r>
              <a:rPr lang="en-US" dirty="0" smtClean="0"/>
              <a:t>] </a:t>
            </a:r>
            <a:r>
              <a:rPr lang="en-US" dirty="0"/>
              <a:t>http://blog.ubidots.com/topic/raspberry-pi</a:t>
            </a:r>
            <a:endParaRPr lang="en-IN" dirty="0"/>
          </a:p>
          <a:p>
            <a:pPr>
              <a:buNone/>
            </a:pPr>
            <a:endParaRPr lang="en-IN" dirty="0"/>
          </a:p>
        </p:txBody>
      </p:sp>
      <p:sp>
        <p:nvSpPr>
          <p:cNvPr id="7" name="Rectangle 6"/>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The Evolution from </a:t>
            </a:r>
            <a:br>
              <a:rPr lang="en-IN" dirty="0" smtClean="0"/>
            </a:br>
            <a:r>
              <a:rPr lang="en-IN" dirty="0" smtClean="0"/>
              <a:t>Fire Fighting to Smart Fire Fighting</a:t>
            </a:r>
            <a:endParaRPr lang="en-IN" dirty="0"/>
          </a:p>
        </p:txBody>
      </p:sp>
      <p:pic>
        <p:nvPicPr>
          <p:cNvPr id="4" name="Content Placeholder 3" descr="Fire Fighting System.png"/>
          <p:cNvPicPr>
            <a:picLocks noGrp="1" noChangeAspect="1"/>
          </p:cNvPicPr>
          <p:nvPr>
            <p:ph idx="1"/>
          </p:nvPr>
        </p:nvPicPr>
        <p:blipFill>
          <a:blip r:embed="rId2" cstate="print"/>
          <a:stretch>
            <a:fillRect/>
          </a:stretch>
        </p:blipFill>
        <p:spPr>
          <a:xfrm>
            <a:off x="58297" y="2224021"/>
            <a:ext cx="8990028" cy="3581243"/>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Definition</a:t>
            </a:r>
            <a:endParaRPr lang="en-IN" dirty="0"/>
          </a:p>
        </p:txBody>
      </p:sp>
      <p:sp>
        <p:nvSpPr>
          <p:cNvPr id="3" name="Content Placeholder 2"/>
          <p:cNvSpPr>
            <a:spLocks noGrp="1"/>
          </p:cNvSpPr>
          <p:nvPr>
            <p:ph idx="1"/>
          </p:nvPr>
        </p:nvSpPr>
        <p:spPr/>
        <p:txBody>
          <a:bodyPr>
            <a:normAutofit fontScale="62500" lnSpcReduction="20000"/>
          </a:bodyPr>
          <a:lstStyle/>
          <a:p>
            <a:r>
              <a:rPr lang="en-US" dirty="0"/>
              <a:t>Enhancing the fire rescue team efficiency in controlling and rescuing people in fire. This project senses the temperature and smoke in a room and sends the data to the cloud. In case of </a:t>
            </a:r>
            <a:r>
              <a:rPr lang="en-US" dirty="0" smtClean="0"/>
              <a:t>fire </a:t>
            </a:r>
            <a:r>
              <a:rPr lang="en-US" dirty="0"/>
              <a:t>an emergency message is sent to the cloud which can be analyzed by the nearest fire rescue team and the proper action will be taken.</a:t>
            </a:r>
            <a:endParaRPr lang="en-IN" dirty="0"/>
          </a:p>
          <a:p>
            <a:pPr>
              <a:buNone/>
            </a:pPr>
            <a:endParaRPr lang="en-IN" dirty="0"/>
          </a:p>
          <a:p>
            <a:r>
              <a:rPr lang="en-US" dirty="0"/>
              <a:t>Fire losses throughout the world remain too high and fire fighting too hazardous. Today, data from a variety of sources are collected independently and processed separately, but evolving new technologies are enabling the use of vast amounts of information. The use of this information continues to demonstrate great promise at enhancing the effectiveness and efficiency with the duties handled by fire fighters. Importantly this equates to improved safety and health for this high risk profession, via situational and incident awareness and other factors. Knowledge is power, and harvesting the data important to fire fighters is empowering the smart fire fighter of the future.</a:t>
            </a:r>
            <a:endParaRPr lang="en-IN" dirty="0"/>
          </a:p>
          <a:p>
            <a:pPr>
              <a:buNone/>
            </a:pPr>
            <a:endParaRPr lang="en-IN" dirty="0"/>
          </a:p>
          <a:p>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 ABOUT SENSORS</a:t>
            </a:r>
            <a:endParaRPr lang="en-IN" dirty="0"/>
          </a:p>
        </p:txBody>
      </p:sp>
      <p:sp>
        <p:nvSpPr>
          <p:cNvPr id="3" name="Content Placeholder 2"/>
          <p:cNvSpPr>
            <a:spLocks noGrp="1"/>
          </p:cNvSpPr>
          <p:nvPr>
            <p:ph idx="1"/>
          </p:nvPr>
        </p:nvSpPr>
        <p:spPr>
          <a:xfrm>
            <a:off x="683568" y="1412776"/>
            <a:ext cx="7848872" cy="5184576"/>
          </a:xfrm>
        </p:spPr>
        <p:txBody>
          <a:bodyPr>
            <a:normAutofit fontScale="55000" lnSpcReduction="20000"/>
          </a:bodyPr>
          <a:lstStyle/>
          <a:p>
            <a:r>
              <a:rPr lang="en-IN" dirty="0" smtClean="0"/>
              <a:t>The complex process of information gathering begins with sensors, which are becoming cheaper and more powerful. </a:t>
            </a:r>
          </a:p>
          <a:p>
            <a:pPr>
              <a:buNone/>
            </a:pPr>
            <a:endParaRPr lang="en-IN" dirty="0" smtClean="0"/>
          </a:p>
          <a:p>
            <a:r>
              <a:rPr lang="en-IN" dirty="0" smtClean="0"/>
              <a:t>Sensors convert the characteristics of the physical environment involved in a fire emergency into raw data, thereby initiating the process of transforming what is perceived into actionable information.</a:t>
            </a:r>
          </a:p>
          <a:p>
            <a:pPr>
              <a:buNone/>
            </a:pPr>
            <a:endParaRPr lang="en-IN" dirty="0" smtClean="0"/>
          </a:p>
          <a:p>
            <a:r>
              <a:rPr lang="en-IN" dirty="0" smtClean="0"/>
              <a:t>Today, the most common — and in some ways, most important —electronic sensor technologies associated with fire safety in residential buildings are smoke detectors.</a:t>
            </a:r>
          </a:p>
          <a:p>
            <a:pPr>
              <a:buNone/>
            </a:pPr>
            <a:endParaRPr lang="en-IN" dirty="0" smtClean="0"/>
          </a:p>
          <a:p>
            <a:r>
              <a:rPr lang="en-IN" dirty="0" smtClean="0"/>
              <a:t>The combination of these sensory inputs allows both individual personnel and ICs to assess environmental conditions in real time and to take effective actions to minimize the associated risks. The ability to provide integrated sensors is interdependent on other features such as data logging and communication systems. Further, in order to integrate sensors, standards must be developed to support the necessary hardware and software interoperability.</a:t>
            </a:r>
          </a:p>
          <a:p>
            <a:pPr>
              <a:buNone/>
            </a:pPr>
            <a:endParaRPr lang="en-IN" dirty="0" smtClean="0"/>
          </a:p>
          <a:p>
            <a:r>
              <a:rPr lang="en-IN" dirty="0" smtClean="0"/>
              <a:t>These sensors will generate a wealth of new data. The availability of the data and the ability to analyze the data open new possibilities for the fire service. </a:t>
            </a:r>
            <a:endParaRPr lang="en-IN" dirty="0"/>
          </a:p>
        </p:txBody>
      </p:sp>
      <p:sp>
        <p:nvSpPr>
          <p:cNvPr id="4" name="Rectangle 3"/>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LIST OF SENSORS</a:t>
            </a:r>
            <a:endParaRPr lang="en-IN" dirty="0"/>
          </a:p>
        </p:txBody>
      </p:sp>
      <p:sp>
        <p:nvSpPr>
          <p:cNvPr id="3" name="Content Placeholder 2"/>
          <p:cNvSpPr>
            <a:spLocks noGrp="1"/>
          </p:cNvSpPr>
          <p:nvPr>
            <p:ph idx="1"/>
          </p:nvPr>
        </p:nvSpPr>
        <p:spPr>
          <a:xfrm>
            <a:off x="190500" y="1600200"/>
            <a:ext cx="8953500" cy="4525963"/>
          </a:xfrm>
        </p:spPr>
        <p:txBody>
          <a:bodyPr/>
          <a:lstStyle/>
          <a:p>
            <a:pPr>
              <a:buNone/>
            </a:pPr>
            <a:r>
              <a:rPr lang="en-IN" dirty="0" smtClean="0"/>
              <a:t>	There are two sensors which are used in the project. </a:t>
            </a:r>
          </a:p>
          <a:p>
            <a:pPr lvl="2"/>
            <a:endParaRPr lang="en-IN" dirty="0" smtClean="0"/>
          </a:p>
        </p:txBody>
      </p:sp>
      <p:pic>
        <p:nvPicPr>
          <p:cNvPr id="4" name="Picture 3" descr="UT8f9CIXgJXXXagOFbXy.jpg"/>
          <p:cNvPicPr>
            <a:picLocks noChangeAspect="1"/>
          </p:cNvPicPr>
          <p:nvPr/>
        </p:nvPicPr>
        <p:blipFill>
          <a:blip r:embed="rId2" cstate="print"/>
          <a:stretch>
            <a:fillRect/>
          </a:stretch>
        </p:blipFill>
        <p:spPr>
          <a:xfrm>
            <a:off x="971600" y="3717032"/>
            <a:ext cx="2741290" cy="2735807"/>
          </a:xfrm>
          <a:prstGeom prst="rect">
            <a:avLst/>
          </a:prstGeom>
        </p:spPr>
      </p:pic>
      <p:sp>
        <p:nvSpPr>
          <p:cNvPr id="5" name="Rectangle 4"/>
          <p:cNvSpPr/>
          <p:nvPr/>
        </p:nvSpPr>
        <p:spPr>
          <a:xfrm>
            <a:off x="3707904" y="3111351"/>
            <a:ext cx="5472608" cy="461665"/>
          </a:xfrm>
          <a:prstGeom prst="rect">
            <a:avLst/>
          </a:prstGeom>
        </p:spPr>
        <p:txBody>
          <a:bodyPr wrap="square">
            <a:spAutoFit/>
          </a:bodyPr>
          <a:lstStyle/>
          <a:p>
            <a:pPr lvl="2">
              <a:buFont typeface="Arial" pitchFamily="34" charset="0"/>
              <a:buChar char="•"/>
            </a:pPr>
            <a:r>
              <a:rPr lang="en-IN" sz="2400" dirty="0">
                <a:solidFill>
                  <a:prstClr val="black"/>
                </a:solidFill>
              </a:rPr>
              <a:t> Temperature Sensor – DS18B20</a:t>
            </a:r>
            <a:endParaRPr lang="en-IN" sz="2400" dirty="0">
              <a:solidFill>
                <a:prstClr val="black"/>
              </a:solidFill>
            </a:endParaRPr>
          </a:p>
        </p:txBody>
      </p:sp>
      <p:sp>
        <p:nvSpPr>
          <p:cNvPr id="6" name="Rectangle 5"/>
          <p:cNvSpPr/>
          <p:nvPr/>
        </p:nvSpPr>
        <p:spPr>
          <a:xfrm>
            <a:off x="611560" y="3140968"/>
            <a:ext cx="3024867" cy="461665"/>
          </a:xfrm>
          <a:prstGeom prst="rect">
            <a:avLst/>
          </a:prstGeom>
        </p:spPr>
        <p:txBody>
          <a:bodyPr wrap="none">
            <a:spAutoFit/>
          </a:bodyPr>
          <a:lstStyle/>
          <a:p>
            <a:pPr>
              <a:buFont typeface="Arial" pitchFamily="34" charset="0"/>
              <a:buChar char="•"/>
            </a:pPr>
            <a:r>
              <a:rPr lang="en-IN" sz="2400" dirty="0">
                <a:solidFill>
                  <a:prstClr val="black"/>
                </a:solidFill>
              </a:rPr>
              <a:t> Smoke Sensor – MQ2</a:t>
            </a:r>
          </a:p>
        </p:txBody>
      </p:sp>
      <p:pic>
        <p:nvPicPr>
          <p:cNvPr id="7" name="Picture 6" descr="sku_222587_1.jpg"/>
          <p:cNvPicPr>
            <a:picLocks noChangeAspect="1"/>
          </p:cNvPicPr>
          <p:nvPr/>
        </p:nvPicPr>
        <p:blipFill>
          <a:blip r:embed="rId3" cstate="print"/>
          <a:stretch>
            <a:fillRect/>
          </a:stretch>
        </p:blipFill>
        <p:spPr>
          <a:xfrm>
            <a:off x="5796136" y="3861048"/>
            <a:ext cx="2569468" cy="2569468"/>
          </a:xfrm>
          <a:prstGeom prst="rect">
            <a:avLst/>
          </a:prstGeom>
        </p:spPr>
      </p:pic>
      <p:sp>
        <p:nvSpPr>
          <p:cNvPr id="8" name="Rectangle 7"/>
          <p:cNvSpPr/>
          <p:nvPr/>
        </p:nvSpPr>
        <p:spPr>
          <a:xfrm>
            <a:off x="179512" y="188640"/>
            <a:ext cx="8712968" cy="6408712"/>
          </a:xfrm>
          <a:prstGeom prst="rect">
            <a:avLst/>
          </a:prstGeom>
          <a:noFill/>
          <a:ln cmpd="dbl">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TotalTime>
  <Words>1582</Words>
  <Application>Microsoft Office PowerPoint</Application>
  <PresentationFormat>On-screen Show (4:3)</PresentationFormat>
  <Paragraphs>382</Paragraphs>
  <Slides>54</Slides>
  <Notes>0</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Office Theme</vt:lpstr>
      <vt:lpstr>1_Office Theme</vt:lpstr>
      <vt:lpstr>Project based Learning – Internet of Things</vt:lpstr>
      <vt:lpstr>INDEX</vt:lpstr>
      <vt:lpstr>PROJECT GOALS</vt:lpstr>
      <vt:lpstr>Internet of Things Architecture</vt:lpstr>
      <vt:lpstr>The Evolution from  Fire Fighting to Smart Fire Fighting</vt:lpstr>
      <vt:lpstr>The Evolution from  Fire Fighting to Smart Fire Fighting</vt:lpstr>
      <vt:lpstr>Problem Definition</vt:lpstr>
      <vt:lpstr>DESCRIPTION ABOUT SENSORS</vt:lpstr>
      <vt:lpstr>LIST OF SENSORS</vt:lpstr>
      <vt:lpstr>SMOKE SENSOR – MQ2</vt:lpstr>
      <vt:lpstr>SMOKE SENSOR – MQ2</vt:lpstr>
      <vt:lpstr>SMOKE SENSOR – MQ2</vt:lpstr>
      <vt:lpstr>SMOKE SENSOR – MQ2</vt:lpstr>
      <vt:lpstr>TEMPERATURE SENSOR – DS18B20</vt:lpstr>
      <vt:lpstr>TEMPERATURE SENSOR – DS18B20</vt:lpstr>
      <vt:lpstr>TEMPERATURE SENSOR – DS18B20</vt:lpstr>
      <vt:lpstr>TEMPERATURE SENSOR – DS18B20</vt:lpstr>
      <vt:lpstr>DESCRIPTION ABOUT SRS</vt:lpstr>
      <vt:lpstr>DESCRIPTION ABOUT SRS</vt:lpstr>
      <vt:lpstr>DESCRIPTION ABOUT SRS</vt:lpstr>
      <vt:lpstr>DESCRIPTION ABOUT SRS</vt:lpstr>
      <vt:lpstr>DESCRIPTION ABOUT SRS</vt:lpstr>
      <vt:lpstr>DESCRIPTION ABOUT SRS</vt:lpstr>
      <vt:lpstr>DESCRIPTION ABOUT DESIGN</vt:lpstr>
      <vt:lpstr>DESCRIPTION ABOUT DESIGN</vt:lpstr>
      <vt:lpstr>DESCRIPTION ABOUT DESIGN</vt:lpstr>
      <vt:lpstr>Cloud in IOT</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IMPLEMENTATION DETAILS</vt:lpstr>
      <vt:lpstr>SECURITY PROTOCOL FOR  SMART FIRE FIGHTING</vt:lpstr>
      <vt:lpstr>Technical Challenges</vt:lpstr>
      <vt:lpstr>RESULTS</vt:lpstr>
      <vt:lpstr>RESULTS</vt:lpstr>
      <vt:lpstr>RESULTS</vt:lpstr>
      <vt:lpstr>RESULTS</vt:lpstr>
      <vt:lpstr>RESULTS</vt:lpstr>
      <vt:lpstr>RESULTS</vt:lpstr>
      <vt:lpstr>Conclusion</vt:lpstr>
      <vt:lpstr>FUTURE WORK</vt:lpstr>
      <vt:lpstr>FUTURE WORK</vt:lpstr>
      <vt:lpstr>FUTURE WORK</vt:lpstr>
      <vt:lpstr>BIBLIOGRAPHY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based Learning – Internet of Things</dc:title>
  <dc:creator>Sparsh Gupta</dc:creator>
  <cp:lastModifiedBy>Sparsh Gupta</cp:lastModifiedBy>
  <cp:revision>106</cp:revision>
  <dcterms:created xsi:type="dcterms:W3CDTF">2015-12-10T09:11:42Z</dcterms:created>
  <dcterms:modified xsi:type="dcterms:W3CDTF">2015-12-11T05:42:59Z</dcterms:modified>
</cp:coreProperties>
</file>